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85" r:id="rId2"/>
    <p:sldId id="4425" r:id="rId3"/>
    <p:sldId id="4426" r:id="rId4"/>
    <p:sldId id="4409" r:id="rId5"/>
    <p:sldId id="4410" r:id="rId6"/>
    <p:sldId id="4435" r:id="rId7"/>
    <p:sldId id="4351" r:id="rId8"/>
    <p:sldId id="4352" r:id="rId9"/>
    <p:sldId id="4353" r:id="rId10"/>
    <p:sldId id="4354" r:id="rId11"/>
    <p:sldId id="4355" r:id="rId12"/>
    <p:sldId id="4356" r:id="rId13"/>
    <p:sldId id="4357" r:id="rId14"/>
    <p:sldId id="4358" r:id="rId15"/>
    <p:sldId id="4359" r:id="rId16"/>
    <p:sldId id="4360" r:id="rId17"/>
    <p:sldId id="4361" r:id="rId18"/>
    <p:sldId id="4362" r:id="rId19"/>
    <p:sldId id="4364" r:id="rId20"/>
    <p:sldId id="4365" r:id="rId21"/>
    <p:sldId id="4368" r:id="rId22"/>
    <p:sldId id="4374" r:id="rId23"/>
    <p:sldId id="4375" r:id="rId24"/>
    <p:sldId id="4376" r:id="rId25"/>
    <p:sldId id="4377" r:id="rId26"/>
    <p:sldId id="4378" r:id="rId27"/>
    <p:sldId id="4379" r:id="rId28"/>
    <p:sldId id="4380" r:id="rId29"/>
    <p:sldId id="4381" r:id="rId30"/>
    <p:sldId id="4382" r:id="rId31"/>
    <p:sldId id="4430" r:id="rId32"/>
    <p:sldId id="4431" r:id="rId33"/>
    <p:sldId id="4432" r:id="rId34"/>
    <p:sldId id="4433" r:id="rId35"/>
    <p:sldId id="4434" r:id="rId36"/>
    <p:sldId id="4424" r:id="rId37"/>
    <p:sldId id="4416" r:id="rId38"/>
    <p:sldId id="4421" r:id="rId39"/>
    <p:sldId id="4419" r:id="rId40"/>
    <p:sldId id="309" r:id="rId41"/>
    <p:sldId id="319" r:id="rId42"/>
    <p:sldId id="4438" r:id="rId43"/>
    <p:sldId id="270" r:id="rId44"/>
    <p:sldId id="264" r:id="rId45"/>
    <p:sldId id="260" r:id="rId46"/>
    <p:sldId id="4439" r:id="rId47"/>
    <p:sldId id="4397" r:id="rId48"/>
    <p:sldId id="480" r:id="rId49"/>
    <p:sldId id="481" r:id="rId50"/>
    <p:sldId id="482" r:id="rId51"/>
    <p:sldId id="483" r:id="rId52"/>
    <p:sldId id="4384" r:id="rId53"/>
    <p:sldId id="4385" r:id="rId54"/>
    <p:sldId id="484" r:id="rId55"/>
    <p:sldId id="4349" r:id="rId56"/>
    <p:sldId id="4441" r:id="rId57"/>
    <p:sldId id="280" r:id="rId58"/>
    <p:sldId id="436" r:id="rId59"/>
    <p:sldId id="411" r:id="rId60"/>
    <p:sldId id="4437" r:id="rId61"/>
    <p:sldId id="4411" r:id="rId62"/>
    <p:sldId id="4412" r:id="rId63"/>
    <p:sldId id="442" r:id="rId64"/>
    <p:sldId id="443" r:id="rId65"/>
    <p:sldId id="444" r:id="rId66"/>
    <p:sldId id="4386" r:id="rId67"/>
    <p:sldId id="4387" r:id="rId68"/>
    <p:sldId id="4388" r:id="rId69"/>
    <p:sldId id="445" r:id="rId70"/>
    <p:sldId id="4436" r:id="rId71"/>
    <p:sldId id="4389" r:id="rId72"/>
    <p:sldId id="4428" r:id="rId73"/>
    <p:sldId id="463" r:id="rId74"/>
    <p:sldId id="465" r:id="rId75"/>
    <p:sldId id="257" r:id="rId76"/>
    <p:sldId id="379" r:id="rId77"/>
    <p:sldId id="4440" r:id="rId78"/>
    <p:sldId id="4398" r:id="rId79"/>
    <p:sldId id="4399" r:id="rId80"/>
    <p:sldId id="4400" r:id="rId81"/>
    <p:sldId id="4401" r:id="rId82"/>
    <p:sldId id="4402" r:id="rId83"/>
    <p:sldId id="4403" r:id="rId84"/>
    <p:sldId id="4404" r:id="rId85"/>
    <p:sldId id="4350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4AA47C-F2C2-44E6-AE1B-526A7B3BEFB4}" type="doc">
      <dgm:prSet loTypeId="urn:microsoft.com/office/officeart/2008/layout/LinedList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IN"/>
        </a:p>
      </dgm:t>
    </dgm:pt>
    <dgm:pt modelId="{F3F3ABEC-0187-4FCF-B558-95DD1C4645B5}">
      <dgm:prSet phldrT="[Text]"/>
      <dgm:spPr/>
      <dgm:t>
        <a:bodyPr/>
        <a:lstStyle/>
        <a:p>
          <a:r>
            <a:rPr lang="en-IN" b="1" dirty="0"/>
            <a:t>Training Modules</a:t>
          </a:r>
        </a:p>
      </dgm:t>
    </dgm:pt>
    <dgm:pt modelId="{94452B3C-2A2D-438D-BF5F-27535FEAAC97}" type="parTrans" cxnId="{E1ABBE86-C331-4F50-9BBD-80E708805677}">
      <dgm:prSet/>
      <dgm:spPr/>
      <dgm:t>
        <a:bodyPr/>
        <a:lstStyle/>
        <a:p>
          <a:endParaRPr lang="en-IN"/>
        </a:p>
      </dgm:t>
    </dgm:pt>
    <dgm:pt modelId="{A044BB13-9988-4B6A-8F78-18D820B61597}" type="sibTrans" cxnId="{E1ABBE86-C331-4F50-9BBD-80E708805677}">
      <dgm:prSet/>
      <dgm:spPr/>
      <dgm:t>
        <a:bodyPr/>
        <a:lstStyle/>
        <a:p>
          <a:endParaRPr lang="en-IN"/>
        </a:p>
      </dgm:t>
    </dgm:pt>
    <dgm:pt modelId="{8FAB995F-C506-4519-ADFA-9C55C7A7D4D8}">
      <dgm:prSet phldrT="[Text]"/>
      <dgm:spPr/>
      <dgm:t>
        <a:bodyPr/>
        <a:lstStyle/>
        <a:p>
          <a:r>
            <a:rPr lang="en-IN" dirty="0"/>
            <a:t>Design Thinking for Entrepreneurs</a:t>
          </a:r>
        </a:p>
      </dgm:t>
    </dgm:pt>
    <dgm:pt modelId="{C65C7354-CF46-4F2E-A6C3-381078DAE479}" type="parTrans" cxnId="{A02F86B8-9D5E-4687-B00F-26443F28F0B0}">
      <dgm:prSet/>
      <dgm:spPr/>
      <dgm:t>
        <a:bodyPr/>
        <a:lstStyle/>
        <a:p>
          <a:endParaRPr lang="en-IN"/>
        </a:p>
      </dgm:t>
    </dgm:pt>
    <dgm:pt modelId="{031D01A6-BD6F-4D67-96EA-0F2525098A9B}" type="sibTrans" cxnId="{A02F86B8-9D5E-4687-B00F-26443F28F0B0}">
      <dgm:prSet/>
      <dgm:spPr/>
      <dgm:t>
        <a:bodyPr/>
        <a:lstStyle/>
        <a:p>
          <a:endParaRPr lang="en-IN"/>
        </a:p>
      </dgm:t>
    </dgm:pt>
    <dgm:pt modelId="{7E42C80D-BDBF-4A46-937C-7F1380B019DA}">
      <dgm:prSet phldrT="[Text]"/>
      <dgm:spPr/>
      <dgm:t>
        <a:bodyPr/>
        <a:lstStyle/>
        <a:p>
          <a:r>
            <a:rPr lang="en-US" dirty="0"/>
            <a:t>Human </a:t>
          </a:r>
          <a:r>
            <a:rPr lang="en-US" dirty="0" err="1"/>
            <a:t>Centred</a:t>
          </a:r>
          <a:r>
            <a:rPr lang="en-US" dirty="0"/>
            <a:t> Approach to Opportunity Discovery</a:t>
          </a:r>
          <a:endParaRPr lang="en-IN" dirty="0"/>
        </a:p>
      </dgm:t>
    </dgm:pt>
    <dgm:pt modelId="{C40C51DF-A77A-4A95-958C-391651A88185}" type="parTrans" cxnId="{23AC0346-8064-48CA-A720-01BA3A32F3E3}">
      <dgm:prSet/>
      <dgm:spPr/>
      <dgm:t>
        <a:bodyPr/>
        <a:lstStyle/>
        <a:p>
          <a:endParaRPr lang="en-IN"/>
        </a:p>
      </dgm:t>
    </dgm:pt>
    <dgm:pt modelId="{CECE93DD-8071-4B61-BF11-62967C34AB1B}" type="sibTrans" cxnId="{23AC0346-8064-48CA-A720-01BA3A32F3E3}">
      <dgm:prSet/>
      <dgm:spPr/>
      <dgm:t>
        <a:bodyPr/>
        <a:lstStyle/>
        <a:p>
          <a:endParaRPr lang="en-IN"/>
        </a:p>
      </dgm:t>
    </dgm:pt>
    <dgm:pt modelId="{04DC26D7-F6D5-4554-98E5-DCD8B9FB2197}">
      <dgm:prSet phldrT="[Text]"/>
      <dgm:spPr/>
      <dgm:t>
        <a:bodyPr/>
        <a:lstStyle/>
        <a:p>
          <a:r>
            <a:rPr lang="en-US" dirty="0"/>
            <a:t>Designing Success: Competitive Advantage and Differentiation Strategies in Startups</a:t>
          </a:r>
        </a:p>
      </dgm:t>
    </dgm:pt>
    <dgm:pt modelId="{7FBD6FC0-2F66-483E-BC31-04BFBFFB4524}" type="parTrans" cxnId="{D7716393-8E10-46AC-96F9-116AC893AF96}">
      <dgm:prSet/>
      <dgm:spPr/>
      <dgm:t>
        <a:bodyPr/>
        <a:lstStyle/>
        <a:p>
          <a:endParaRPr lang="en-IN"/>
        </a:p>
      </dgm:t>
    </dgm:pt>
    <dgm:pt modelId="{54175CC8-3C7F-4977-813A-83E4DCEAB4C1}" type="sibTrans" cxnId="{D7716393-8E10-46AC-96F9-116AC893AF96}">
      <dgm:prSet/>
      <dgm:spPr/>
      <dgm:t>
        <a:bodyPr/>
        <a:lstStyle/>
        <a:p>
          <a:endParaRPr lang="en-IN"/>
        </a:p>
      </dgm:t>
    </dgm:pt>
    <dgm:pt modelId="{72291F66-30CA-47C1-8D75-5C396C129656}">
      <dgm:prSet phldrT="[Text]"/>
      <dgm:spPr/>
      <dgm:t>
        <a:bodyPr/>
        <a:lstStyle/>
        <a:p>
          <a:r>
            <a:rPr lang="en-US" dirty="0"/>
            <a:t>Building Sustainable Business model &amp; Digital presence for startups</a:t>
          </a:r>
        </a:p>
      </dgm:t>
    </dgm:pt>
    <dgm:pt modelId="{AE635D68-DF7A-4104-A183-2492CD2268C6}" type="parTrans" cxnId="{7611BAD7-AA85-49C7-9C16-2DF52A220792}">
      <dgm:prSet/>
      <dgm:spPr/>
      <dgm:t>
        <a:bodyPr/>
        <a:lstStyle/>
        <a:p>
          <a:endParaRPr lang="en-IN"/>
        </a:p>
      </dgm:t>
    </dgm:pt>
    <dgm:pt modelId="{09A8948B-4C6B-41B2-922D-730AB42E62A9}" type="sibTrans" cxnId="{7611BAD7-AA85-49C7-9C16-2DF52A220792}">
      <dgm:prSet/>
      <dgm:spPr/>
      <dgm:t>
        <a:bodyPr/>
        <a:lstStyle/>
        <a:p>
          <a:endParaRPr lang="en-IN"/>
        </a:p>
      </dgm:t>
    </dgm:pt>
    <dgm:pt modelId="{0483D3C1-F4C7-4B66-8E06-296BDE714F67}">
      <dgm:prSet phldrT="[Text]"/>
      <dgm:spPr/>
      <dgm:t>
        <a:bodyPr/>
        <a:lstStyle/>
        <a:p>
          <a:r>
            <a:rPr lang="en-US" dirty="0"/>
            <a:t>Overview on Grants and Funding opportunities for student start-up &amp; Pitch Your Idea</a:t>
          </a:r>
        </a:p>
      </dgm:t>
    </dgm:pt>
    <dgm:pt modelId="{032D46C3-0FA4-4A35-A151-898C39AE2894}" type="parTrans" cxnId="{82B50CF7-7AFD-4BB5-AC16-53F95FEC23D5}">
      <dgm:prSet/>
      <dgm:spPr/>
      <dgm:t>
        <a:bodyPr/>
        <a:lstStyle/>
        <a:p>
          <a:endParaRPr lang="en-IN"/>
        </a:p>
      </dgm:t>
    </dgm:pt>
    <dgm:pt modelId="{66A0F241-C50C-48BB-BAE6-B9D7AD6D1B2B}" type="sibTrans" cxnId="{82B50CF7-7AFD-4BB5-AC16-53F95FEC23D5}">
      <dgm:prSet/>
      <dgm:spPr/>
      <dgm:t>
        <a:bodyPr/>
        <a:lstStyle/>
        <a:p>
          <a:endParaRPr lang="en-IN"/>
        </a:p>
      </dgm:t>
    </dgm:pt>
    <dgm:pt modelId="{A5334ACD-F3E6-4172-A9F6-52AD7656A8B2}" type="pres">
      <dgm:prSet presAssocID="{C84AA47C-F2C2-44E6-AE1B-526A7B3BEFB4}" presName="vert0" presStyleCnt="0">
        <dgm:presLayoutVars>
          <dgm:dir/>
          <dgm:animOne val="branch"/>
          <dgm:animLvl val="lvl"/>
        </dgm:presLayoutVars>
      </dgm:prSet>
      <dgm:spPr/>
    </dgm:pt>
    <dgm:pt modelId="{B7637339-1443-4B89-B2FB-3C400F2FE444}" type="pres">
      <dgm:prSet presAssocID="{F3F3ABEC-0187-4FCF-B558-95DD1C4645B5}" presName="thickLine" presStyleLbl="alignNode1" presStyleIdx="0" presStyleCnt="1"/>
      <dgm:spPr/>
    </dgm:pt>
    <dgm:pt modelId="{071D5FA4-CC16-4B8A-9B1E-2F0C57AE076D}" type="pres">
      <dgm:prSet presAssocID="{F3F3ABEC-0187-4FCF-B558-95DD1C4645B5}" presName="horz1" presStyleCnt="0"/>
      <dgm:spPr/>
    </dgm:pt>
    <dgm:pt modelId="{686B7B9C-CD0F-4AAE-9383-5CA825DBF65A}" type="pres">
      <dgm:prSet presAssocID="{F3F3ABEC-0187-4FCF-B558-95DD1C4645B5}" presName="tx1" presStyleLbl="revTx" presStyleIdx="0" presStyleCnt="6"/>
      <dgm:spPr/>
    </dgm:pt>
    <dgm:pt modelId="{3BBE46EE-0C18-42AD-937E-1D9CF28208A8}" type="pres">
      <dgm:prSet presAssocID="{F3F3ABEC-0187-4FCF-B558-95DD1C4645B5}" presName="vert1" presStyleCnt="0"/>
      <dgm:spPr/>
    </dgm:pt>
    <dgm:pt modelId="{A26FC72C-1250-4E29-9CD9-58C49A409D73}" type="pres">
      <dgm:prSet presAssocID="{8FAB995F-C506-4519-ADFA-9C55C7A7D4D8}" presName="vertSpace2a" presStyleCnt="0"/>
      <dgm:spPr/>
    </dgm:pt>
    <dgm:pt modelId="{B543D1F4-D54B-40D9-98CA-0B25C0D52506}" type="pres">
      <dgm:prSet presAssocID="{8FAB995F-C506-4519-ADFA-9C55C7A7D4D8}" presName="horz2" presStyleCnt="0"/>
      <dgm:spPr/>
    </dgm:pt>
    <dgm:pt modelId="{C298918D-E49C-4AF4-9DBB-2090FC6F78A1}" type="pres">
      <dgm:prSet presAssocID="{8FAB995F-C506-4519-ADFA-9C55C7A7D4D8}" presName="horzSpace2" presStyleCnt="0"/>
      <dgm:spPr/>
    </dgm:pt>
    <dgm:pt modelId="{CC2961FB-DB28-4251-998B-B6989722A92F}" type="pres">
      <dgm:prSet presAssocID="{8FAB995F-C506-4519-ADFA-9C55C7A7D4D8}" presName="tx2" presStyleLbl="revTx" presStyleIdx="1" presStyleCnt="6"/>
      <dgm:spPr/>
    </dgm:pt>
    <dgm:pt modelId="{B4CC96E6-A9CA-4FED-AAED-6330178844A3}" type="pres">
      <dgm:prSet presAssocID="{8FAB995F-C506-4519-ADFA-9C55C7A7D4D8}" presName="vert2" presStyleCnt="0"/>
      <dgm:spPr/>
    </dgm:pt>
    <dgm:pt modelId="{A647E445-2BF0-4176-85A9-DF12554C8AFE}" type="pres">
      <dgm:prSet presAssocID="{8FAB995F-C506-4519-ADFA-9C55C7A7D4D8}" presName="thinLine2b" presStyleLbl="callout" presStyleIdx="0" presStyleCnt="5"/>
      <dgm:spPr/>
    </dgm:pt>
    <dgm:pt modelId="{599DCBB5-6D4A-4CA1-B945-F153A686ADF3}" type="pres">
      <dgm:prSet presAssocID="{8FAB995F-C506-4519-ADFA-9C55C7A7D4D8}" presName="vertSpace2b" presStyleCnt="0"/>
      <dgm:spPr/>
    </dgm:pt>
    <dgm:pt modelId="{A85D51B3-E44F-4809-A880-E426F0C92284}" type="pres">
      <dgm:prSet presAssocID="{7E42C80D-BDBF-4A46-937C-7F1380B019DA}" presName="horz2" presStyleCnt="0"/>
      <dgm:spPr/>
    </dgm:pt>
    <dgm:pt modelId="{C45BC24A-5AEC-40C7-8F32-48CA92EBAD0B}" type="pres">
      <dgm:prSet presAssocID="{7E42C80D-BDBF-4A46-937C-7F1380B019DA}" presName="horzSpace2" presStyleCnt="0"/>
      <dgm:spPr/>
    </dgm:pt>
    <dgm:pt modelId="{9CBDB741-1FBF-4828-8367-58D092E1A5AD}" type="pres">
      <dgm:prSet presAssocID="{7E42C80D-BDBF-4A46-937C-7F1380B019DA}" presName="tx2" presStyleLbl="revTx" presStyleIdx="2" presStyleCnt="6"/>
      <dgm:spPr/>
    </dgm:pt>
    <dgm:pt modelId="{1F4AE409-0085-4ED9-84A4-6ADB18689FDD}" type="pres">
      <dgm:prSet presAssocID="{7E42C80D-BDBF-4A46-937C-7F1380B019DA}" presName="vert2" presStyleCnt="0"/>
      <dgm:spPr/>
    </dgm:pt>
    <dgm:pt modelId="{FE08DD8E-95F6-4CE5-AC0A-7E6D4112F803}" type="pres">
      <dgm:prSet presAssocID="{7E42C80D-BDBF-4A46-937C-7F1380B019DA}" presName="thinLine2b" presStyleLbl="callout" presStyleIdx="1" presStyleCnt="5"/>
      <dgm:spPr/>
    </dgm:pt>
    <dgm:pt modelId="{C84F0D16-2705-427C-A5DE-4E4CCD42D4C9}" type="pres">
      <dgm:prSet presAssocID="{7E42C80D-BDBF-4A46-937C-7F1380B019DA}" presName="vertSpace2b" presStyleCnt="0"/>
      <dgm:spPr/>
    </dgm:pt>
    <dgm:pt modelId="{6E5B2110-08C3-40D5-A5B1-F86EA88845B2}" type="pres">
      <dgm:prSet presAssocID="{04DC26D7-F6D5-4554-98E5-DCD8B9FB2197}" presName="horz2" presStyleCnt="0"/>
      <dgm:spPr/>
    </dgm:pt>
    <dgm:pt modelId="{1257F0A1-EE2B-4DC6-876C-42DCD5FDB7FE}" type="pres">
      <dgm:prSet presAssocID="{04DC26D7-F6D5-4554-98E5-DCD8B9FB2197}" presName="horzSpace2" presStyleCnt="0"/>
      <dgm:spPr/>
    </dgm:pt>
    <dgm:pt modelId="{FE04E6A1-FBE1-4AB3-AC9E-1F04C4E41847}" type="pres">
      <dgm:prSet presAssocID="{04DC26D7-F6D5-4554-98E5-DCD8B9FB2197}" presName="tx2" presStyleLbl="revTx" presStyleIdx="3" presStyleCnt="6"/>
      <dgm:spPr/>
    </dgm:pt>
    <dgm:pt modelId="{1CB44916-AB0B-4C30-9AD7-92CD289748FB}" type="pres">
      <dgm:prSet presAssocID="{04DC26D7-F6D5-4554-98E5-DCD8B9FB2197}" presName="vert2" presStyleCnt="0"/>
      <dgm:spPr/>
    </dgm:pt>
    <dgm:pt modelId="{2803139F-2222-496A-82BB-DCACD7EE2B0D}" type="pres">
      <dgm:prSet presAssocID="{04DC26D7-F6D5-4554-98E5-DCD8B9FB2197}" presName="thinLine2b" presStyleLbl="callout" presStyleIdx="2" presStyleCnt="5"/>
      <dgm:spPr/>
    </dgm:pt>
    <dgm:pt modelId="{CB6192DE-9CFC-49AA-B99B-5BAE270A5A27}" type="pres">
      <dgm:prSet presAssocID="{04DC26D7-F6D5-4554-98E5-DCD8B9FB2197}" presName="vertSpace2b" presStyleCnt="0"/>
      <dgm:spPr/>
    </dgm:pt>
    <dgm:pt modelId="{EC504420-E4FF-40F7-B299-B0710FEB83F5}" type="pres">
      <dgm:prSet presAssocID="{72291F66-30CA-47C1-8D75-5C396C129656}" presName="horz2" presStyleCnt="0"/>
      <dgm:spPr/>
    </dgm:pt>
    <dgm:pt modelId="{B5FFCDAC-6FD0-47D6-87F7-10B29D812C08}" type="pres">
      <dgm:prSet presAssocID="{72291F66-30CA-47C1-8D75-5C396C129656}" presName="horzSpace2" presStyleCnt="0"/>
      <dgm:spPr/>
    </dgm:pt>
    <dgm:pt modelId="{AF9AA3A1-9738-4CC0-86B5-70CF423270C7}" type="pres">
      <dgm:prSet presAssocID="{72291F66-30CA-47C1-8D75-5C396C129656}" presName="tx2" presStyleLbl="revTx" presStyleIdx="4" presStyleCnt="6"/>
      <dgm:spPr/>
    </dgm:pt>
    <dgm:pt modelId="{44736414-1B4D-4DCB-B24A-4D82BA0C51C3}" type="pres">
      <dgm:prSet presAssocID="{72291F66-30CA-47C1-8D75-5C396C129656}" presName="vert2" presStyleCnt="0"/>
      <dgm:spPr/>
    </dgm:pt>
    <dgm:pt modelId="{D0B4987F-E9F6-48A2-B71B-B0191B53E80C}" type="pres">
      <dgm:prSet presAssocID="{72291F66-30CA-47C1-8D75-5C396C129656}" presName="thinLine2b" presStyleLbl="callout" presStyleIdx="3" presStyleCnt="5"/>
      <dgm:spPr/>
    </dgm:pt>
    <dgm:pt modelId="{8C772398-9AD8-4662-8A8E-A21BF78820B9}" type="pres">
      <dgm:prSet presAssocID="{72291F66-30CA-47C1-8D75-5C396C129656}" presName="vertSpace2b" presStyleCnt="0"/>
      <dgm:spPr/>
    </dgm:pt>
    <dgm:pt modelId="{82FF76E2-4E7A-40B8-88DF-C8141CDD3C25}" type="pres">
      <dgm:prSet presAssocID="{0483D3C1-F4C7-4B66-8E06-296BDE714F67}" presName="horz2" presStyleCnt="0"/>
      <dgm:spPr/>
    </dgm:pt>
    <dgm:pt modelId="{23E7E096-14DC-463E-965C-232F1FBD1534}" type="pres">
      <dgm:prSet presAssocID="{0483D3C1-F4C7-4B66-8E06-296BDE714F67}" presName="horzSpace2" presStyleCnt="0"/>
      <dgm:spPr/>
    </dgm:pt>
    <dgm:pt modelId="{3657101F-ABDD-4EC2-9AE1-43CEBCE8806F}" type="pres">
      <dgm:prSet presAssocID="{0483D3C1-F4C7-4B66-8E06-296BDE714F67}" presName="tx2" presStyleLbl="revTx" presStyleIdx="5" presStyleCnt="6"/>
      <dgm:spPr/>
    </dgm:pt>
    <dgm:pt modelId="{F6141912-09CB-4EB5-BC58-7F218FFB26EB}" type="pres">
      <dgm:prSet presAssocID="{0483D3C1-F4C7-4B66-8E06-296BDE714F67}" presName="vert2" presStyleCnt="0"/>
      <dgm:spPr/>
    </dgm:pt>
    <dgm:pt modelId="{21EC6DD7-6F1B-43EE-B37E-417E99AFCAD1}" type="pres">
      <dgm:prSet presAssocID="{0483D3C1-F4C7-4B66-8E06-296BDE714F67}" presName="thinLine2b" presStyleLbl="callout" presStyleIdx="4" presStyleCnt="5"/>
      <dgm:spPr/>
    </dgm:pt>
    <dgm:pt modelId="{F65BACBF-9177-43A5-B1F0-34E5768397D6}" type="pres">
      <dgm:prSet presAssocID="{0483D3C1-F4C7-4B66-8E06-296BDE714F67}" presName="vertSpace2b" presStyleCnt="0"/>
      <dgm:spPr/>
    </dgm:pt>
  </dgm:ptLst>
  <dgm:cxnLst>
    <dgm:cxn modelId="{D8F10819-8E30-442F-8AAA-D5015B860287}" type="presOf" srcId="{04DC26D7-F6D5-4554-98E5-DCD8B9FB2197}" destId="{FE04E6A1-FBE1-4AB3-AC9E-1F04C4E41847}" srcOrd="0" destOrd="0" presId="urn:microsoft.com/office/officeart/2008/layout/LinedList"/>
    <dgm:cxn modelId="{23AC0346-8064-48CA-A720-01BA3A32F3E3}" srcId="{F3F3ABEC-0187-4FCF-B558-95DD1C4645B5}" destId="{7E42C80D-BDBF-4A46-937C-7F1380B019DA}" srcOrd="1" destOrd="0" parTransId="{C40C51DF-A77A-4A95-958C-391651A88185}" sibTransId="{CECE93DD-8071-4B61-BF11-62967C34AB1B}"/>
    <dgm:cxn modelId="{9388996E-9E2B-480B-BE65-C4FDE7948AE6}" type="presOf" srcId="{C84AA47C-F2C2-44E6-AE1B-526A7B3BEFB4}" destId="{A5334ACD-F3E6-4172-A9F6-52AD7656A8B2}" srcOrd="0" destOrd="0" presId="urn:microsoft.com/office/officeart/2008/layout/LinedList"/>
    <dgm:cxn modelId="{1D15697C-3E5F-41C0-91BC-6DDEAB4FFA32}" type="presOf" srcId="{72291F66-30CA-47C1-8D75-5C396C129656}" destId="{AF9AA3A1-9738-4CC0-86B5-70CF423270C7}" srcOrd="0" destOrd="0" presId="urn:microsoft.com/office/officeart/2008/layout/LinedList"/>
    <dgm:cxn modelId="{E1ABBE86-C331-4F50-9BBD-80E708805677}" srcId="{C84AA47C-F2C2-44E6-AE1B-526A7B3BEFB4}" destId="{F3F3ABEC-0187-4FCF-B558-95DD1C4645B5}" srcOrd="0" destOrd="0" parTransId="{94452B3C-2A2D-438D-BF5F-27535FEAAC97}" sibTransId="{A044BB13-9988-4B6A-8F78-18D820B61597}"/>
    <dgm:cxn modelId="{D7716393-8E10-46AC-96F9-116AC893AF96}" srcId="{F3F3ABEC-0187-4FCF-B558-95DD1C4645B5}" destId="{04DC26D7-F6D5-4554-98E5-DCD8B9FB2197}" srcOrd="2" destOrd="0" parTransId="{7FBD6FC0-2F66-483E-BC31-04BFBFFB4524}" sibTransId="{54175CC8-3C7F-4977-813A-83E4DCEAB4C1}"/>
    <dgm:cxn modelId="{2F846C93-55D2-4E4B-B696-605CD785619B}" type="presOf" srcId="{F3F3ABEC-0187-4FCF-B558-95DD1C4645B5}" destId="{686B7B9C-CD0F-4AAE-9383-5CA825DBF65A}" srcOrd="0" destOrd="0" presId="urn:microsoft.com/office/officeart/2008/layout/LinedList"/>
    <dgm:cxn modelId="{8A50D3AF-D164-40BB-B2E0-DFDBA38223B7}" type="presOf" srcId="{8FAB995F-C506-4519-ADFA-9C55C7A7D4D8}" destId="{CC2961FB-DB28-4251-998B-B6989722A92F}" srcOrd="0" destOrd="0" presId="urn:microsoft.com/office/officeart/2008/layout/LinedList"/>
    <dgm:cxn modelId="{A02F86B8-9D5E-4687-B00F-26443F28F0B0}" srcId="{F3F3ABEC-0187-4FCF-B558-95DD1C4645B5}" destId="{8FAB995F-C506-4519-ADFA-9C55C7A7D4D8}" srcOrd="0" destOrd="0" parTransId="{C65C7354-CF46-4F2E-A6C3-381078DAE479}" sibTransId="{031D01A6-BD6F-4D67-96EA-0F2525098A9B}"/>
    <dgm:cxn modelId="{8B43BAD3-799D-4488-A50C-9CAD92ACF934}" type="presOf" srcId="{0483D3C1-F4C7-4B66-8E06-296BDE714F67}" destId="{3657101F-ABDD-4EC2-9AE1-43CEBCE8806F}" srcOrd="0" destOrd="0" presId="urn:microsoft.com/office/officeart/2008/layout/LinedList"/>
    <dgm:cxn modelId="{7611BAD7-AA85-49C7-9C16-2DF52A220792}" srcId="{F3F3ABEC-0187-4FCF-B558-95DD1C4645B5}" destId="{72291F66-30CA-47C1-8D75-5C396C129656}" srcOrd="3" destOrd="0" parTransId="{AE635D68-DF7A-4104-A183-2492CD2268C6}" sibTransId="{09A8948B-4C6B-41B2-922D-730AB42E62A9}"/>
    <dgm:cxn modelId="{846DE0E0-C5CA-4C18-82EC-072F8726AAD7}" type="presOf" srcId="{7E42C80D-BDBF-4A46-937C-7F1380B019DA}" destId="{9CBDB741-1FBF-4828-8367-58D092E1A5AD}" srcOrd="0" destOrd="0" presId="urn:microsoft.com/office/officeart/2008/layout/LinedList"/>
    <dgm:cxn modelId="{82B50CF7-7AFD-4BB5-AC16-53F95FEC23D5}" srcId="{F3F3ABEC-0187-4FCF-B558-95DD1C4645B5}" destId="{0483D3C1-F4C7-4B66-8E06-296BDE714F67}" srcOrd="4" destOrd="0" parTransId="{032D46C3-0FA4-4A35-A151-898C39AE2894}" sibTransId="{66A0F241-C50C-48BB-BAE6-B9D7AD6D1B2B}"/>
    <dgm:cxn modelId="{26EBB7CD-D9B7-419E-B10B-75B1227B4307}" type="presParOf" srcId="{A5334ACD-F3E6-4172-A9F6-52AD7656A8B2}" destId="{B7637339-1443-4B89-B2FB-3C400F2FE444}" srcOrd="0" destOrd="0" presId="urn:microsoft.com/office/officeart/2008/layout/LinedList"/>
    <dgm:cxn modelId="{16850F33-5118-4861-931D-AD82B634DBB1}" type="presParOf" srcId="{A5334ACD-F3E6-4172-A9F6-52AD7656A8B2}" destId="{071D5FA4-CC16-4B8A-9B1E-2F0C57AE076D}" srcOrd="1" destOrd="0" presId="urn:microsoft.com/office/officeart/2008/layout/LinedList"/>
    <dgm:cxn modelId="{D5431EB9-F729-4F03-AE52-680661AA6A80}" type="presParOf" srcId="{071D5FA4-CC16-4B8A-9B1E-2F0C57AE076D}" destId="{686B7B9C-CD0F-4AAE-9383-5CA825DBF65A}" srcOrd="0" destOrd="0" presId="urn:microsoft.com/office/officeart/2008/layout/LinedList"/>
    <dgm:cxn modelId="{989DDCA8-A58B-4C9A-9E4C-079133315804}" type="presParOf" srcId="{071D5FA4-CC16-4B8A-9B1E-2F0C57AE076D}" destId="{3BBE46EE-0C18-42AD-937E-1D9CF28208A8}" srcOrd="1" destOrd="0" presId="urn:microsoft.com/office/officeart/2008/layout/LinedList"/>
    <dgm:cxn modelId="{403854BA-8BDE-4B11-B09E-795B3A5D25DA}" type="presParOf" srcId="{3BBE46EE-0C18-42AD-937E-1D9CF28208A8}" destId="{A26FC72C-1250-4E29-9CD9-58C49A409D73}" srcOrd="0" destOrd="0" presId="urn:microsoft.com/office/officeart/2008/layout/LinedList"/>
    <dgm:cxn modelId="{9AF3568A-85B4-41EA-B398-368949EA04D5}" type="presParOf" srcId="{3BBE46EE-0C18-42AD-937E-1D9CF28208A8}" destId="{B543D1F4-D54B-40D9-98CA-0B25C0D52506}" srcOrd="1" destOrd="0" presId="urn:microsoft.com/office/officeart/2008/layout/LinedList"/>
    <dgm:cxn modelId="{D450FAB1-C08C-4DFC-B588-598D97B86DF1}" type="presParOf" srcId="{B543D1F4-D54B-40D9-98CA-0B25C0D52506}" destId="{C298918D-E49C-4AF4-9DBB-2090FC6F78A1}" srcOrd="0" destOrd="0" presId="urn:microsoft.com/office/officeart/2008/layout/LinedList"/>
    <dgm:cxn modelId="{21755538-E70D-4248-95B5-FCBAABCD7FEE}" type="presParOf" srcId="{B543D1F4-D54B-40D9-98CA-0B25C0D52506}" destId="{CC2961FB-DB28-4251-998B-B6989722A92F}" srcOrd="1" destOrd="0" presId="urn:microsoft.com/office/officeart/2008/layout/LinedList"/>
    <dgm:cxn modelId="{C175263B-2A88-4141-B7C5-8DFB38B70583}" type="presParOf" srcId="{B543D1F4-D54B-40D9-98CA-0B25C0D52506}" destId="{B4CC96E6-A9CA-4FED-AAED-6330178844A3}" srcOrd="2" destOrd="0" presId="urn:microsoft.com/office/officeart/2008/layout/LinedList"/>
    <dgm:cxn modelId="{27E270F1-5CED-4A0B-9E7C-14DB90EE386D}" type="presParOf" srcId="{3BBE46EE-0C18-42AD-937E-1D9CF28208A8}" destId="{A647E445-2BF0-4176-85A9-DF12554C8AFE}" srcOrd="2" destOrd="0" presId="urn:microsoft.com/office/officeart/2008/layout/LinedList"/>
    <dgm:cxn modelId="{9E9AE09E-E008-4F92-A41A-DF12AC85EEF6}" type="presParOf" srcId="{3BBE46EE-0C18-42AD-937E-1D9CF28208A8}" destId="{599DCBB5-6D4A-4CA1-B945-F153A686ADF3}" srcOrd="3" destOrd="0" presId="urn:microsoft.com/office/officeart/2008/layout/LinedList"/>
    <dgm:cxn modelId="{32E80872-BCD5-4E9B-8F2E-84D6DB05EE7B}" type="presParOf" srcId="{3BBE46EE-0C18-42AD-937E-1D9CF28208A8}" destId="{A85D51B3-E44F-4809-A880-E426F0C92284}" srcOrd="4" destOrd="0" presId="urn:microsoft.com/office/officeart/2008/layout/LinedList"/>
    <dgm:cxn modelId="{F64F54EE-3E6D-4674-B295-37240B21B295}" type="presParOf" srcId="{A85D51B3-E44F-4809-A880-E426F0C92284}" destId="{C45BC24A-5AEC-40C7-8F32-48CA92EBAD0B}" srcOrd="0" destOrd="0" presId="urn:microsoft.com/office/officeart/2008/layout/LinedList"/>
    <dgm:cxn modelId="{D7D9AC1D-296A-4476-8779-5C31627899ED}" type="presParOf" srcId="{A85D51B3-E44F-4809-A880-E426F0C92284}" destId="{9CBDB741-1FBF-4828-8367-58D092E1A5AD}" srcOrd="1" destOrd="0" presId="urn:microsoft.com/office/officeart/2008/layout/LinedList"/>
    <dgm:cxn modelId="{E4AB3F30-2196-420D-9E5E-D204D82F1DC2}" type="presParOf" srcId="{A85D51B3-E44F-4809-A880-E426F0C92284}" destId="{1F4AE409-0085-4ED9-84A4-6ADB18689FDD}" srcOrd="2" destOrd="0" presId="urn:microsoft.com/office/officeart/2008/layout/LinedList"/>
    <dgm:cxn modelId="{43B82803-8D96-461D-AF88-E8CB02DADD49}" type="presParOf" srcId="{3BBE46EE-0C18-42AD-937E-1D9CF28208A8}" destId="{FE08DD8E-95F6-4CE5-AC0A-7E6D4112F803}" srcOrd="5" destOrd="0" presId="urn:microsoft.com/office/officeart/2008/layout/LinedList"/>
    <dgm:cxn modelId="{C4DE3C30-7CDD-418B-B780-E841EE49427B}" type="presParOf" srcId="{3BBE46EE-0C18-42AD-937E-1D9CF28208A8}" destId="{C84F0D16-2705-427C-A5DE-4E4CCD42D4C9}" srcOrd="6" destOrd="0" presId="urn:microsoft.com/office/officeart/2008/layout/LinedList"/>
    <dgm:cxn modelId="{70C8516F-1E7E-47DA-AD48-5E2150AE16D4}" type="presParOf" srcId="{3BBE46EE-0C18-42AD-937E-1D9CF28208A8}" destId="{6E5B2110-08C3-40D5-A5B1-F86EA88845B2}" srcOrd="7" destOrd="0" presId="urn:microsoft.com/office/officeart/2008/layout/LinedList"/>
    <dgm:cxn modelId="{75E2135F-28CA-4556-BDB2-A921F6697850}" type="presParOf" srcId="{6E5B2110-08C3-40D5-A5B1-F86EA88845B2}" destId="{1257F0A1-EE2B-4DC6-876C-42DCD5FDB7FE}" srcOrd="0" destOrd="0" presId="urn:microsoft.com/office/officeart/2008/layout/LinedList"/>
    <dgm:cxn modelId="{30E58E42-4AE0-4137-AB40-CECFE6DD1279}" type="presParOf" srcId="{6E5B2110-08C3-40D5-A5B1-F86EA88845B2}" destId="{FE04E6A1-FBE1-4AB3-AC9E-1F04C4E41847}" srcOrd="1" destOrd="0" presId="urn:microsoft.com/office/officeart/2008/layout/LinedList"/>
    <dgm:cxn modelId="{08D73D97-74A3-4135-A19E-94D9987B4AC6}" type="presParOf" srcId="{6E5B2110-08C3-40D5-A5B1-F86EA88845B2}" destId="{1CB44916-AB0B-4C30-9AD7-92CD289748FB}" srcOrd="2" destOrd="0" presId="urn:microsoft.com/office/officeart/2008/layout/LinedList"/>
    <dgm:cxn modelId="{680781FF-D753-47D1-A787-316E67A1B096}" type="presParOf" srcId="{3BBE46EE-0C18-42AD-937E-1D9CF28208A8}" destId="{2803139F-2222-496A-82BB-DCACD7EE2B0D}" srcOrd="8" destOrd="0" presId="urn:microsoft.com/office/officeart/2008/layout/LinedList"/>
    <dgm:cxn modelId="{0026A96E-9E03-4F25-A4CD-73257948BB10}" type="presParOf" srcId="{3BBE46EE-0C18-42AD-937E-1D9CF28208A8}" destId="{CB6192DE-9CFC-49AA-B99B-5BAE270A5A27}" srcOrd="9" destOrd="0" presId="urn:microsoft.com/office/officeart/2008/layout/LinedList"/>
    <dgm:cxn modelId="{17EDEF15-1143-4C04-8E11-F7236FC0BFDC}" type="presParOf" srcId="{3BBE46EE-0C18-42AD-937E-1D9CF28208A8}" destId="{EC504420-E4FF-40F7-B299-B0710FEB83F5}" srcOrd="10" destOrd="0" presId="urn:microsoft.com/office/officeart/2008/layout/LinedList"/>
    <dgm:cxn modelId="{D2B362A2-1A82-4D26-9CCF-5BCE4E3B027D}" type="presParOf" srcId="{EC504420-E4FF-40F7-B299-B0710FEB83F5}" destId="{B5FFCDAC-6FD0-47D6-87F7-10B29D812C08}" srcOrd="0" destOrd="0" presId="urn:microsoft.com/office/officeart/2008/layout/LinedList"/>
    <dgm:cxn modelId="{B3B4769B-FE4C-4C7D-BD97-B60F18C90E78}" type="presParOf" srcId="{EC504420-E4FF-40F7-B299-B0710FEB83F5}" destId="{AF9AA3A1-9738-4CC0-86B5-70CF423270C7}" srcOrd="1" destOrd="0" presId="urn:microsoft.com/office/officeart/2008/layout/LinedList"/>
    <dgm:cxn modelId="{79B1BA73-88AE-4B1D-8332-01AD41BC43CD}" type="presParOf" srcId="{EC504420-E4FF-40F7-B299-B0710FEB83F5}" destId="{44736414-1B4D-4DCB-B24A-4D82BA0C51C3}" srcOrd="2" destOrd="0" presId="urn:microsoft.com/office/officeart/2008/layout/LinedList"/>
    <dgm:cxn modelId="{B99FA025-7BB2-4C37-8AEB-BE598B742A3D}" type="presParOf" srcId="{3BBE46EE-0C18-42AD-937E-1D9CF28208A8}" destId="{D0B4987F-E9F6-48A2-B71B-B0191B53E80C}" srcOrd="11" destOrd="0" presId="urn:microsoft.com/office/officeart/2008/layout/LinedList"/>
    <dgm:cxn modelId="{0F837AAE-6DF9-40D0-BB4F-D726C383C6E4}" type="presParOf" srcId="{3BBE46EE-0C18-42AD-937E-1D9CF28208A8}" destId="{8C772398-9AD8-4662-8A8E-A21BF78820B9}" srcOrd="12" destOrd="0" presId="urn:microsoft.com/office/officeart/2008/layout/LinedList"/>
    <dgm:cxn modelId="{C8E4AC8A-63F4-45EF-9B54-206282C2D877}" type="presParOf" srcId="{3BBE46EE-0C18-42AD-937E-1D9CF28208A8}" destId="{82FF76E2-4E7A-40B8-88DF-C8141CDD3C25}" srcOrd="13" destOrd="0" presId="urn:microsoft.com/office/officeart/2008/layout/LinedList"/>
    <dgm:cxn modelId="{0EA34B45-E44A-4290-94A2-BFD23932DAFE}" type="presParOf" srcId="{82FF76E2-4E7A-40B8-88DF-C8141CDD3C25}" destId="{23E7E096-14DC-463E-965C-232F1FBD1534}" srcOrd="0" destOrd="0" presId="urn:microsoft.com/office/officeart/2008/layout/LinedList"/>
    <dgm:cxn modelId="{5D782D13-C7FD-4C68-B2D9-BAB7C55CDB97}" type="presParOf" srcId="{82FF76E2-4E7A-40B8-88DF-C8141CDD3C25}" destId="{3657101F-ABDD-4EC2-9AE1-43CEBCE8806F}" srcOrd="1" destOrd="0" presId="urn:microsoft.com/office/officeart/2008/layout/LinedList"/>
    <dgm:cxn modelId="{6FF388CE-A6D0-4DB1-B4D2-BD8FD6D9BAA6}" type="presParOf" srcId="{82FF76E2-4E7A-40B8-88DF-C8141CDD3C25}" destId="{F6141912-09CB-4EB5-BC58-7F218FFB26EB}" srcOrd="2" destOrd="0" presId="urn:microsoft.com/office/officeart/2008/layout/LinedList"/>
    <dgm:cxn modelId="{925C9115-6749-4582-B8DD-3859CD52654C}" type="presParOf" srcId="{3BBE46EE-0C18-42AD-937E-1D9CF28208A8}" destId="{21EC6DD7-6F1B-43EE-B37E-417E99AFCAD1}" srcOrd="14" destOrd="0" presId="urn:microsoft.com/office/officeart/2008/layout/LinedList"/>
    <dgm:cxn modelId="{05A58E33-3A20-43B4-ADF6-C8E55F6C9BD4}" type="presParOf" srcId="{3BBE46EE-0C18-42AD-937E-1D9CF28208A8}" destId="{F65BACBF-9177-43A5-B1F0-34E5768397D6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37339-1443-4B89-B2FB-3C400F2FE444}">
      <dsp:nvSpPr>
        <dsp:cNvPr id="0" name=""/>
        <dsp:cNvSpPr/>
      </dsp:nvSpPr>
      <dsp:spPr>
        <a:xfrm>
          <a:off x="0" y="0"/>
          <a:ext cx="676725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6B7B9C-CD0F-4AAE-9383-5CA825DBF65A}">
      <dsp:nvSpPr>
        <dsp:cNvPr id="0" name=""/>
        <dsp:cNvSpPr/>
      </dsp:nvSpPr>
      <dsp:spPr>
        <a:xfrm>
          <a:off x="0" y="0"/>
          <a:ext cx="1353450" cy="3953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1" kern="1200" dirty="0"/>
            <a:t>Training Modules</a:t>
          </a:r>
        </a:p>
      </dsp:txBody>
      <dsp:txXfrm>
        <a:off x="0" y="0"/>
        <a:ext cx="1353450" cy="3953172"/>
      </dsp:txXfrm>
    </dsp:sp>
    <dsp:sp modelId="{CC2961FB-DB28-4251-998B-B6989722A92F}">
      <dsp:nvSpPr>
        <dsp:cNvPr id="0" name=""/>
        <dsp:cNvSpPr/>
      </dsp:nvSpPr>
      <dsp:spPr>
        <a:xfrm>
          <a:off x="1454958" y="37254"/>
          <a:ext cx="5312291" cy="745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Design Thinking for Entrepreneurs</a:t>
          </a:r>
        </a:p>
      </dsp:txBody>
      <dsp:txXfrm>
        <a:off x="1454958" y="37254"/>
        <a:ext cx="5312291" cy="745080"/>
      </dsp:txXfrm>
    </dsp:sp>
    <dsp:sp modelId="{A647E445-2BF0-4176-85A9-DF12554C8AFE}">
      <dsp:nvSpPr>
        <dsp:cNvPr id="0" name=""/>
        <dsp:cNvSpPr/>
      </dsp:nvSpPr>
      <dsp:spPr>
        <a:xfrm>
          <a:off x="1353450" y="782334"/>
          <a:ext cx="54138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BDB741-1FBF-4828-8367-58D092E1A5AD}">
      <dsp:nvSpPr>
        <dsp:cNvPr id="0" name=""/>
        <dsp:cNvSpPr/>
      </dsp:nvSpPr>
      <dsp:spPr>
        <a:xfrm>
          <a:off x="1454958" y="819588"/>
          <a:ext cx="5312291" cy="745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Human </a:t>
          </a:r>
          <a:r>
            <a:rPr lang="en-US" sz="2000" kern="1200" dirty="0" err="1"/>
            <a:t>Centred</a:t>
          </a:r>
          <a:r>
            <a:rPr lang="en-US" sz="2000" kern="1200" dirty="0"/>
            <a:t> Approach to Opportunity Discovery</a:t>
          </a:r>
          <a:endParaRPr lang="en-IN" sz="2000" kern="1200" dirty="0"/>
        </a:p>
      </dsp:txBody>
      <dsp:txXfrm>
        <a:off x="1454958" y="819588"/>
        <a:ext cx="5312291" cy="745080"/>
      </dsp:txXfrm>
    </dsp:sp>
    <dsp:sp modelId="{FE08DD8E-95F6-4CE5-AC0A-7E6D4112F803}">
      <dsp:nvSpPr>
        <dsp:cNvPr id="0" name=""/>
        <dsp:cNvSpPr/>
      </dsp:nvSpPr>
      <dsp:spPr>
        <a:xfrm>
          <a:off x="1353450" y="1564668"/>
          <a:ext cx="54138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4E6A1-FBE1-4AB3-AC9E-1F04C4E41847}">
      <dsp:nvSpPr>
        <dsp:cNvPr id="0" name=""/>
        <dsp:cNvSpPr/>
      </dsp:nvSpPr>
      <dsp:spPr>
        <a:xfrm>
          <a:off x="1454958" y="1601922"/>
          <a:ext cx="5312291" cy="745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Designing Success: Competitive Advantage and Differentiation Strategies in Startups</a:t>
          </a:r>
        </a:p>
      </dsp:txBody>
      <dsp:txXfrm>
        <a:off x="1454958" y="1601922"/>
        <a:ext cx="5312291" cy="745080"/>
      </dsp:txXfrm>
    </dsp:sp>
    <dsp:sp modelId="{2803139F-2222-496A-82BB-DCACD7EE2B0D}">
      <dsp:nvSpPr>
        <dsp:cNvPr id="0" name=""/>
        <dsp:cNvSpPr/>
      </dsp:nvSpPr>
      <dsp:spPr>
        <a:xfrm>
          <a:off x="1353450" y="2347002"/>
          <a:ext cx="54138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9AA3A1-9738-4CC0-86B5-70CF423270C7}">
      <dsp:nvSpPr>
        <dsp:cNvPr id="0" name=""/>
        <dsp:cNvSpPr/>
      </dsp:nvSpPr>
      <dsp:spPr>
        <a:xfrm>
          <a:off x="1454958" y="2384256"/>
          <a:ext cx="5312291" cy="745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Building Sustainable Business model &amp; Digital presence for startups</a:t>
          </a:r>
        </a:p>
      </dsp:txBody>
      <dsp:txXfrm>
        <a:off x="1454958" y="2384256"/>
        <a:ext cx="5312291" cy="745080"/>
      </dsp:txXfrm>
    </dsp:sp>
    <dsp:sp modelId="{D0B4987F-E9F6-48A2-B71B-B0191B53E80C}">
      <dsp:nvSpPr>
        <dsp:cNvPr id="0" name=""/>
        <dsp:cNvSpPr/>
      </dsp:nvSpPr>
      <dsp:spPr>
        <a:xfrm>
          <a:off x="1353450" y="3129337"/>
          <a:ext cx="54138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7101F-ABDD-4EC2-9AE1-43CEBCE8806F}">
      <dsp:nvSpPr>
        <dsp:cNvPr id="0" name=""/>
        <dsp:cNvSpPr/>
      </dsp:nvSpPr>
      <dsp:spPr>
        <a:xfrm>
          <a:off x="1454958" y="3166591"/>
          <a:ext cx="5312291" cy="745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Overview on Grants and Funding opportunities for student start-up &amp; Pitch Your Idea</a:t>
          </a:r>
        </a:p>
      </dsp:txBody>
      <dsp:txXfrm>
        <a:off x="1454958" y="3166591"/>
        <a:ext cx="5312291" cy="745080"/>
      </dsp:txXfrm>
    </dsp:sp>
    <dsp:sp modelId="{21EC6DD7-6F1B-43EE-B37E-417E99AFCAD1}">
      <dsp:nvSpPr>
        <dsp:cNvPr id="0" name=""/>
        <dsp:cNvSpPr/>
      </dsp:nvSpPr>
      <dsp:spPr>
        <a:xfrm>
          <a:off x="1353450" y="3911671"/>
          <a:ext cx="54138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7B18E-0F1B-4865-8A6E-334B6587C33F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69606-C67A-45FB-A0C6-BF27736920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02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69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06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519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78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202;p11:notes"/>
          <p:cNvSpPr>
            <a:spLocks noGrp="1"/>
          </p:cNvSpPr>
          <p:nvPr>
            <p:ph type="body" idx="1"/>
          </p:nvPr>
        </p:nvSpPr>
        <p:spPr bwMode="auto">
          <a:xfrm>
            <a:off x="631825" y="4522788"/>
            <a:ext cx="5051425" cy="3698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5123" name="Google Shape;203;p11:notes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38138" y="1174750"/>
            <a:ext cx="5638800" cy="3171825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079900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69606-C67A-45FB-A0C6-BF277369208B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4776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06D06-1B22-4E69-875D-D6BFB973146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84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42CDC49E-CAB5-E886-15FF-5CE1E984F7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24F013DE-F57A-1EA2-382A-D2EB58838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72DADCB8-8148-6D05-E7C8-DC70D35BF6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fld id="{90079E70-0DCD-4779-84EB-D348418CD8D3}" type="slidenum">
              <a:rPr lang="id-ID" altLang="en-US" smtClean="0">
                <a:latin typeface="Calibri" panose="020F0502020204030204" pitchFamily="34" charset="0"/>
              </a:rPr>
              <a:pPr/>
              <a:t>41</a:t>
            </a:fld>
            <a:endParaRPr lang="id-ID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891774" cy="3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28" name="Google Shape;128;p4:notes"/>
          <p:cNvSpPr txBox="1">
            <a:spLocks noGrp="1"/>
          </p:cNvSpPr>
          <p:nvPr>
            <p:ph type="dt" idx="10"/>
          </p:nvPr>
        </p:nvSpPr>
        <p:spPr>
          <a:xfrm>
            <a:off x="5087685" y="0"/>
            <a:ext cx="3891774" cy="3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030413" y="554038"/>
            <a:ext cx="4919662" cy="276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898102" y="3508023"/>
            <a:ext cx="7184814" cy="3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131" name="Google Shape;131;p4:notes"/>
          <p:cNvSpPr txBox="1">
            <a:spLocks noGrp="1"/>
          </p:cNvSpPr>
          <p:nvPr>
            <p:ph type="ftr" idx="11"/>
          </p:nvPr>
        </p:nvSpPr>
        <p:spPr>
          <a:xfrm>
            <a:off x="0" y="7016046"/>
            <a:ext cx="3891774" cy="36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32" name="Google Shape;132;p4:notes"/>
          <p:cNvSpPr txBox="1">
            <a:spLocks noGrp="1"/>
          </p:cNvSpPr>
          <p:nvPr>
            <p:ph type="sldNum" idx="12"/>
          </p:nvPr>
        </p:nvSpPr>
        <p:spPr>
          <a:xfrm>
            <a:off x="5087685" y="7016046"/>
            <a:ext cx="3891774" cy="36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1530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846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9583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6696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91580-0A21-443B-8B54-1243B27979B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95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6397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2450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4A13-DD74-466F-8D51-8E6D38FC4DC7}" type="slidenum">
              <a:rPr lang="en-IN" smtClean="0"/>
              <a:t>68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8628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2bfe2cf33cebcc9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g62bfe2cf33cebcc9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g62bfe2cf33cebcc9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2695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10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965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0274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86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111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81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02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54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28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088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452399" y="431800"/>
            <a:ext cx="11277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23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26C8C-BED0-47FE-B823-68F1FA5FAEA7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0035D-E75F-48F3-B3AD-1DEDD2C5B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332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13.png"/><Relationship Id="rId4" Type="http://schemas.openxmlformats.org/officeDocument/2006/relationships/image" Target="../media/image3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13.png"/><Relationship Id="rId4" Type="http://schemas.openxmlformats.org/officeDocument/2006/relationships/image" Target="../media/image3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0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8.jpeg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emf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77.emf"/><Relationship Id="rId7" Type="http://schemas.openxmlformats.org/officeDocument/2006/relationships/image" Target="../media/image8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Relationship Id="rId9" Type="http://schemas.openxmlformats.org/officeDocument/2006/relationships/image" Target="../media/image83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fif"/><Relationship Id="rId4" Type="http://schemas.openxmlformats.org/officeDocument/2006/relationships/image" Target="../media/image87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youtube.com/watch?v=6-5J6YTrYf4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99.png"/><Relationship Id="rId5" Type="http://schemas.openxmlformats.org/officeDocument/2006/relationships/diagramData" Target="../diagrams/data1.xml"/><Relationship Id="rId10" Type="http://schemas.openxmlformats.org/officeDocument/2006/relationships/image" Target="../media/image98.png"/><Relationship Id="rId4" Type="http://schemas.openxmlformats.org/officeDocument/2006/relationships/image" Target="../media/image97.png"/><Relationship Id="rId9" Type="http://schemas.microsoft.com/office/2007/relationships/diagramDrawing" Target="../diagrams/drawing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joinchat/HIiBtHUN-6I3ZDM1" TargetMode="External"/><Relationship Id="rId2" Type="http://schemas.openxmlformats.org/officeDocument/2006/relationships/hyperlink" Target="https://t.me/joinchat/RcI5Qp80TO9mZjZl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mailto:sicr2@aicte-india.org" TargetMode="External"/><Relationship Id="rId2" Type="http://schemas.openxmlformats.org/officeDocument/2006/relationships/hyperlink" Target="mailto:sicr3@Aicte-india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icr1@aicte-india.org" TargetMode="External"/><Relationship Id="rId4" Type="http://schemas.openxmlformats.org/officeDocument/2006/relationships/hyperlink" Target="mailto:schoolinnovation@aicte-india.org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c.mic.gov.in/sic-contact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https://sia.mic.gov.in/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s://sia.mic.gov.in/" TargetMode="Externa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s://sia.mic.gov.in/" TargetMode="Externa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s://sia.mic.gov.in/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s://sia.mic.gov.in/contact-us" TargetMode="Externa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ABC0F3-7910-F461-B871-16E3C9D59C8B}"/>
              </a:ext>
            </a:extLst>
          </p:cNvPr>
          <p:cNvSpPr txBox="1"/>
          <p:nvPr/>
        </p:nvSpPr>
        <p:spPr>
          <a:xfrm>
            <a:off x="457201" y="2293666"/>
            <a:ext cx="11163582" cy="4259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Innovation Ambassador Training Program (SIATP)</a:t>
            </a:r>
          </a:p>
          <a:p>
            <a:pPr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https://sia.mic.gov.in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Innovation Council  -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https://sic.mic.gov.in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Thinking and Innovation Subject  -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https://sia.mic.gov.in/DTI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https://sia.mic.gov.in/assets/doc/school-innovation-policy.pdf</a:t>
            </a:r>
          </a:p>
          <a:p>
            <a:pPr>
              <a:lnSpc>
                <a:spcPct val="150000"/>
              </a:lnSpc>
              <a:defRPr/>
            </a:pP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D9733D3D-9F77-CE3E-E7B6-835D97DF0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361" y="1419689"/>
            <a:ext cx="9593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Initiatives for Schools</a:t>
            </a:r>
            <a:endParaRPr lang="en-IN" alt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5" y="119235"/>
            <a:ext cx="11876795" cy="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08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E7C99A-E758-4BC6-89C1-1CA6874DE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78"/>
          <a:stretch/>
        </p:blipFill>
        <p:spPr>
          <a:xfrm>
            <a:off x="4950312" y="793270"/>
            <a:ext cx="7227516" cy="5271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88642D-C430-09F6-9AA2-102B648C7C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0" y="1953975"/>
            <a:ext cx="3386940" cy="11997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A6755874-4C58-33A9-4547-B13309F1F4A8}"/>
              </a:ext>
            </a:extLst>
          </p:cNvPr>
          <p:cNvSpPr/>
          <p:nvPr/>
        </p:nvSpPr>
        <p:spPr>
          <a:xfrm>
            <a:off x="3655073" y="2890350"/>
            <a:ext cx="1806278" cy="1515650"/>
          </a:xfrm>
          <a:prstGeom prst="rightArrow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55640-BC65-40BE-BE11-AFF517F19D0C}"/>
              </a:ext>
            </a:extLst>
          </p:cNvPr>
          <p:cNvSpPr txBox="1"/>
          <p:nvPr/>
        </p:nvSpPr>
        <p:spPr>
          <a:xfrm>
            <a:off x="-5026" y="3267874"/>
            <a:ext cx="4955337" cy="785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Interventions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4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86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">
            <a:extLst>
              <a:ext uri="{FF2B5EF4-FFF2-40B4-BE49-F238E27FC236}">
                <a16:creationId xmlns:a16="http://schemas.microsoft.com/office/drawing/2014/main" id="{5375FFF9-7C34-46D1-A04F-D2ECBC0F0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39" y="2209291"/>
            <a:ext cx="2334898" cy="101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C59787D-9658-4C51-B001-549E2B730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8" y="5252641"/>
            <a:ext cx="2237997" cy="1142474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13558D29-8C0D-45F7-BC4C-575A42BD6E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9" b="60127"/>
          <a:stretch/>
        </p:blipFill>
        <p:spPr>
          <a:xfrm>
            <a:off x="3476375" y="2211912"/>
            <a:ext cx="3613731" cy="1047054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2E0F46D-48D1-41FF-81EA-24D0000EFF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12" y="3275593"/>
            <a:ext cx="1214201" cy="16272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68371" y="1170809"/>
            <a:ext cx="4616007" cy="4770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 Higher Education Institutions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7741426" y="1839829"/>
            <a:ext cx="3866917" cy="70788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N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School Innovation Ambassador Training Program (SIATP)</a:t>
            </a:r>
          </a:p>
        </p:txBody>
      </p:sp>
      <p:sp>
        <p:nvSpPr>
          <p:cNvPr id="9" name="Rectangle 8"/>
          <p:cNvSpPr/>
          <p:nvPr/>
        </p:nvSpPr>
        <p:spPr>
          <a:xfrm>
            <a:off x="7741426" y="2741832"/>
            <a:ext cx="3866919" cy="55399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School Innovation Council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26288" r="50179" b="33199"/>
          <a:stretch/>
        </p:blipFill>
        <p:spPr>
          <a:xfrm>
            <a:off x="278473" y="3633011"/>
            <a:ext cx="3098445" cy="10889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34606" y="5028411"/>
            <a:ext cx="2504177" cy="16617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44857" y="4614091"/>
            <a:ext cx="3866917" cy="55399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Smart India Hackathon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EAB2838D-BEF0-4130-B3CD-1670D24FC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40"/>
          <a:stretch/>
        </p:blipFill>
        <p:spPr bwMode="auto">
          <a:xfrm>
            <a:off x="3332318" y="5126426"/>
            <a:ext cx="1236366" cy="133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744857" y="3428178"/>
            <a:ext cx="3866919" cy="101566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National Innovation Entrepreneurship Promotion Policy for School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50342" y="5344580"/>
            <a:ext cx="3858001" cy="95859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Design Thinking and Innovation Subject for School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8" y="218031"/>
            <a:ext cx="1940637" cy="68743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653056" y="176828"/>
            <a:ext cx="42626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solidFill>
                  <a:schemeClr val="dk2"/>
                </a:solidFill>
              </a:rPr>
              <a:t>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Innovative Initiatives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78241" y="1170810"/>
            <a:ext cx="174771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Schools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6251" y="3633011"/>
            <a:ext cx="1358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Regional Indovation Centers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2258" y="3731036"/>
            <a:ext cx="1226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Investor Network</a:t>
            </a:r>
          </a:p>
        </p:txBody>
      </p:sp>
      <p:cxnSp>
        <p:nvCxnSpPr>
          <p:cNvPr id="21" name="Google Shape;164;g29ee9a7bcf7_0_104"/>
          <p:cNvCxnSpPr/>
          <p:nvPr/>
        </p:nvCxnSpPr>
        <p:spPr>
          <a:xfrm>
            <a:off x="0" y="983743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12994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447" y="1248216"/>
            <a:ext cx="8423564" cy="7386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Invention Vs Innovation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1" y="265539"/>
            <a:ext cx="11876795" cy="9278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5205" y="2170993"/>
            <a:ext cx="11461159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Invention Vs Innovation </a:t>
            </a:r>
          </a:p>
          <a:p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Invention marks the creation of a new concept, while innovation involves its commercialization for societal benefit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Innovation is the Process of transforming ideas into commercial reality, services that create value in life.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Innovation plays a major role in the Society 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080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6" b="3911"/>
          <a:stretch/>
        </p:blipFill>
        <p:spPr>
          <a:xfrm>
            <a:off x="1263072" y="1434477"/>
            <a:ext cx="8684492" cy="54429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1" y="265539"/>
            <a:ext cx="11876795" cy="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87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ABC0F3-7910-F461-B871-16E3C9D59C8B}"/>
              </a:ext>
            </a:extLst>
          </p:cNvPr>
          <p:cNvSpPr txBox="1"/>
          <p:nvPr/>
        </p:nvSpPr>
        <p:spPr>
          <a:xfrm>
            <a:off x="457201" y="2293666"/>
            <a:ext cx="11163582" cy="4259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Innovation Ambassador Training Program (SIATP)</a:t>
            </a:r>
          </a:p>
          <a:p>
            <a:pPr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https://sia.mic.gov.in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Innovation Council  -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https://sic.mic.gov.in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Thinking and Innovation Subject  -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https://sia.mic.gov.in/DTI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https://sia.mic.gov.in/assets/doc/school-innovation-policy.pdf</a:t>
            </a:r>
          </a:p>
          <a:p>
            <a:pPr>
              <a:lnSpc>
                <a:spcPct val="150000"/>
              </a:lnSpc>
              <a:defRPr/>
            </a:pP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D9733D3D-9F77-CE3E-E7B6-835D97DF0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361" y="1419689"/>
            <a:ext cx="9593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Initiatives for Schools</a:t>
            </a:r>
            <a:endParaRPr lang="en-IN" alt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5" y="119235"/>
            <a:ext cx="11876795" cy="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6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831" y="1119734"/>
            <a:ext cx="9578339" cy="46185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05780" y="5617974"/>
            <a:ext cx="68465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5400" b="1" dirty="0">
                <a:solidFill>
                  <a:srgbClr val="FF0000"/>
                </a:solidFill>
              </a:rPr>
              <a:t>https://sic.mic.gov.in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42" y="316696"/>
            <a:ext cx="11283988" cy="8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5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9485" y="676096"/>
            <a:ext cx="1140200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Currently, we are Concentrating on: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Exams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Marks / Grades / Percentages  </a:t>
            </a:r>
          </a:p>
          <a:p>
            <a:pPr algn="just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Which is a basic need for any student to pursue his / her higher education. We have an established system in practice to achieve the Marks and %.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+ </a:t>
            </a:r>
          </a:p>
          <a:p>
            <a:pPr algn="just"/>
            <a:r>
              <a:rPr lang="en-I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Future Requirements, our students should be empowered with skills on 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Creative thinking, Design thinking, Out-of-box thinking, and Problem-Solving abilities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Ideation, Innovation, and Entrepreneurship</a:t>
            </a:r>
          </a:p>
          <a:p>
            <a:pPr algn="just"/>
            <a:r>
              <a:rPr lang="en-IN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empower this skill to teachers and students, the School Innovation Council was launched.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11681" y="0"/>
            <a:ext cx="8229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Why School Innovation Council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531" y="0"/>
            <a:ext cx="2275641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69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490194" y="312922"/>
            <a:ext cx="1118710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School Innovation Council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7975" y="1441053"/>
            <a:ext cx="11559560" cy="371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Objective of School Innovation Council is to foster the culture of Ideation, Innovation  and entrepreneurship (IIE) among teachers and students. </a:t>
            </a:r>
          </a:p>
          <a:p>
            <a:pPr lvl="0" algn="just"/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 will enable </a:t>
            </a:r>
            <a:r>
              <a:rPr lang="en-IN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mindset</a:t>
            </a:r>
            <a:r>
              <a:rPr lang="en-I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change and awareness on </a:t>
            </a:r>
            <a:r>
              <a:rPr lang="en-IN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creative thinking,</a:t>
            </a:r>
            <a:r>
              <a:rPr lang="en-I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design thinking, Problem-Solving abilities, </a:t>
            </a:r>
            <a:r>
              <a:rPr lang="en-IN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out-of-box thinking, Prototyping, Product Development and IP commercialization</a:t>
            </a:r>
            <a:r>
              <a:rPr lang="en-I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among teachers and students.</a:t>
            </a:r>
          </a:p>
          <a:p>
            <a:pPr algn="just"/>
            <a:endParaRPr lang="en-IN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Systematically measuring and </a:t>
            </a: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enabling the ranking system for schools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on the level of innovation-oriented activities.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160338"/>
            <a:ext cx="1888815" cy="90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4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2358FB-CF21-2B46-914C-D80FAB5D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9F936-2EAB-49C3-8050-C492F09C4749}" type="slidenum">
              <a:rPr lang="en-US" smtClean="0"/>
              <a:t>10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87BB87-8932-4914-BBC9-17883ADC2E0F}"/>
              </a:ext>
            </a:extLst>
          </p:cNvPr>
          <p:cNvSpPr/>
          <p:nvPr/>
        </p:nvSpPr>
        <p:spPr>
          <a:xfrm>
            <a:off x="73794" y="81815"/>
            <a:ext cx="12044412" cy="669437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1347584" y="-158457"/>
            <a:ext cx="9496831" cy="901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School Innovation Council Composition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17492" y="732915"/>
            <a:ext cx="11495437" cy="5747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spcBef>
                <a:spcPts val="0"/>
              </a:spcBef>
              <a:spcAft>
                <a:spcPts val="75"/>
              </a:spcAft>
              <a:buFont typeface="+mj-lt"/>
              <a:buAutoNum type="alphaUcPeriod"/>
            </a:pP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Executive representatives- </a:t>
            </a:r>
          </a:p>
          <a:p>
            <a:pPr marL="742950" lvl="1" indent="-285750" algn="just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Chairman of the SIC</a:t>
            </a: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School Principal (or equivalent)</a:t>
            </a:r>
          </a:p>
          <a:p>
            <a:pPr marL="742950" lvl="1" indent="-285750" algn="just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Convener/ Activity Coordinator- 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</a:rPr>
              <a:t>School Vice Principal/ Senior teacher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75"/>
              </a:spcAft>
            </a:pP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75"/>
              </a:spcAft>
              <a:buFont typeface="+mj-lt"/>
              <a:buAutoNum type="alphaUcPeriod"/>
            </a:pP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Teacher representatives: 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Innovation ambassadors trained under SIATP of MIC.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Additional members for coordinating major activities (not more than 5)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Atal Tinkering Lab in charge (if ATL exists in the school)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IN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Social Media Coordinator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R="0" lvl="0" algn="just">
              <a:spcBef>
                <a:spcPts val="0"/>
              </a:spcBef>
              <a:spcAft>
                <a:spcPts val="75"/>
              </a:spcAft>
            </a:pP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D. Student representatives: 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L="800100" lvl="1" indent="-342900" algn="just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School captain/ head boy/head girl from the school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L="800100" lvl="1" indent="-342900" algn="just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Student Members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L="1371600" marR="0" algn="just">
              <a:spcBef>
                <a:spcPts val="0"/>
              </a:spcBef>
              <a:spcAft>
                <a:spcPts val="75"/>
              </a:spcAft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Mangal" panose="02040503050203030202" pitchFamily="18" charset="0"/>
              </a:rPr>
              <a:t> 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IN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E. External Expert Representatives: 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successful entrepreneur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officer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from nearby Incubation/ pre-incubation centre, IPR expert,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Mangal" panose="02040503050203030202" pitchFamily="18" charset="0"/>
              </a:rPr>
              <a:t> </a:t>
            </a: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senior industry experts having experience in sales/ marketing/ product design/ product manufacturing etc.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910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2014471" y="66062"/>
            <a:ext cx="85496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SIC Program- 360 degree approach</a:t>
            </a:r>
            <a:endParaRPr lang="en-US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2"/>
          <a:stretch/>
        </p:blipFill>
        <p:spPr>
          <a:xfrm>
            <a:off x="555635" y="712800"/>
            <a:ext cx="11080732" cy="6140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05" y="66062"/>
            <a:ext cx="15049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79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32482" y="80348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SIC Process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55575" y="1040407"/>
            <a:ext cx="2087868" cy="2345514"/>
            <a:chOff x="145719" y="2524847"/>
            <a:chExt cx="2087868" cy="2345514"/>
          </a:xfrm>
        </p:grpSpPr>
        <p:pic>
          <p:nvPicPr>
            <p:cNvPr id="2052" name="Picture 4" descr="File:Round Landmark School Icon - Transparent.svg - Wikimedia Common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719" y="2524847"/>
              <a:ext cx="2087868" cy="2087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851242" y="4501029"/>
              <a:ext cx="8322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School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00805" y="1117780"/>
            <a:ext cx="1465074" cy="3108730"/>
            <a:chOff x="2600805" y="1117780"/>
            <a:chExt cx="1465074" cy="31087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l="9687" t="22777" r="70312" b="28149"/>
            <a:stretch/>
          </p:blipFill>
          <p:spPr>
            <a:xfrm>
              <a:off x="2600805" y="1117780"/>
              <a:ext cx="1398615" cy="1930382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709712" y="3303180"/>
              <a:ext cx="135616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Register on SIC</a:t>
              </a:r>
            </a:p>
            <a:p>
              <a:pPr algn="ctr"/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Website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05613" y="891401"/>
            <a:ext cx="2198383" cy="2381381"/>
            <a:chOff x="4634658" y="764187"/>
            <a:chExt cx="2198383" cy="2381381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 rotWithShape="1">
            <a:blip r:embed="rId4"/>
            <a:srcRect l="67940" t="51282" r="24621" b="35976"/>
            <a:stretch/>
          </p:blipFill>
          <p:spPr>
            <a:xfrm>
              <a:off x="4674218" y="1156948"/>
              <a:ext cx="2063624" cy="198862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634658" y="764187"/>
              <a:ext cx="21983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Form SIC council 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407751" y="3790579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School login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969437" y="3272782"/>
            <a:ext cx="1966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Perform Activities</a:t>
            </a:r>
          </a:p>
          <a:p>
            <a:pPr algn="ctr"/>
            <a:r>
              <a:rPr lang="en-US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Month Wise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203526" y="4281510"/>
            <a:ext cx="3729961" cy="2439604"/>
            <a:chOff x="4347822" y="4387457"/>
            <a:chExt cx="3729961" cy="2439604"/>
          </a:xfrm>
        </p:grpSpPr>
        <p:sp>
          <p:nvSpPr>
            <p:cNvPr id="81" name="Rectangle 80"/>
            <p:cNvSpPr/>
            <p:nvPr/>
          </p:nvSpPr>
          <p:spPr>
            <a:xfrm>
              <a:off x="4347822" y="5811398"/>
              <a:ext cx="3729961" cy="1015663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marL="342900" indent="-342900" algn="ctr">
                <a:buFont typeface="Wingdings" panose="05000000000000000000" pitchFamily="2" charset="2"/>
                <a:buChar char="v"/>
              </a:pPr>
              <a:r>
                <a:rPr lang="en-US" sz="2000" b="1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Boot Camp</a:t>
              </a:r>
            </a:p>
            <a:p>
              <a:pPr marL="342900" indent="-342900" algn="ctr">
                <a:buFont typeface="Wingdings" panose="05000000000000000000" pitchFamily="2" charset="2"/>
                <a:buChar char="v"/>
              </a:pPr>
              <a:r>
                <a:rPr lang="en-US" sz="2000" b="1" cap="none" spc="0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Funding</a:t>
              </a:r>
            </a:p>
            <a:p>
              <a:pPr marL="342900" indent="-342900" algn="ctr">
                <a:buFont typeface="Wingdings" panose="05000000000000000000" pitchFamily="2" charset="2"/>
                <a:buChar char="v"/>
              </a:pPr>
              <a:r>
                <a:rPr lang="en-US" sz="2000" b="1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National Level Exhibitions</a:t>
              </a:r>
              <a:endParaRPr lang="en-US" sz="20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056" name="Picture 8" descr="Milestone - Free business and finance icon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7896" y="4387457"/>
              <a:ext cx="1388615" cy="1388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8" name="Picture 10" descr="https://sia.mic.gov.in/assets/SIA/assets/images/landinglLgi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067" y="1593112"/>
            <a:ext cx="2546554" cy="179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ight Arrow 20"/>
          <p:cNvSpPr/>
          <p:nvPr/>
        </p:nvSpPr>
        <p:spPr>
          <a:xfrm>
            <a:off x="2155347" y="2278472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ight Arrow 82"/>
          <p:cNvSpPr/>
          <p:nvPr/>
        </p:nvSpPr>
        <p:spPr>
          <a:xfrm>
            <a:off x="3977345" y="2222559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ight Arrow 83"/>
          <p:cNvSpPr/>
          <p:nvPr/>
        </p:nvSpPr>
        <p:spPr>
          <a:xfrm>
            <a:off x="6671370" y="2247613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ight Arrow 84"/>
          <p:cNvSpPr/>
          <p:nvPr/>
        </p:nvSpPr>
        <p:spPr>
          <a:xfrm>
            <a:off x="9409625" y="2294807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Arrow 25"/>
          <p:cNvSpPr/>
          <p:nvPr/>
        </p:nvSpPr>
        <p:spPr>
          <a:xfrm rot="5400000">
            <a:off x="10755358" y="4301018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8838139" y="4649219"/>
            <a:ext cx="3280068" cy="2126967"/>
            <a:chOff x="9515800" y="4879122"/>
            <a:chExt cx="2465421" cy="1363364"/>
          </a:xfrm>
        </p:grpSpPr>
        <p:pic>
          <p:nvPicPr>
            <p:cNvPr id="1026" name="Picture 2" descr="Online Assessment Strategies for Distance Teachers and Learners - 3P  Learni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670" y="4879122"/>
              <a:ext cx="1520034" cy="1184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9515800" y="5907107"/>
              <a:ext cx="2465421" cy="3353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Submit Ideas, POC and Business Model Development</a:t>
              </a:r>
            </a:p>
          </p:txBody>
        </p:sp>
      </p:grpSp>
      <p:sp>
        <p:nvSpPr>
          <p:cNvPr id="30" name="Right Arrow 29"/>
          <p:cNvSpPr/>
          <p:nvPr/>
        </p:nvSpPr>
        <p:spPr>
          <a:xfrm rot="10800000">
            <a:off x="8163262" y="5912296"/>
            <a:ext cx="690269" cy="227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823" y="1104087"/>
            <a:ext cx="2218990" cy="268649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9"/>
          <a:srcRect l="17381" t="14127" r="22798" b="12222"/>
          <a:stretch/>
        </p:blipFill>
        <p:spPr>
          <a:xfrm>
            <a:off x="4599662" y="2957352"/>
            <a:ext cx="1901537" cy="131688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761902" y="3454550"/>
            <a:ext cx="1601440" cy="116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0" y="199161"/>
            <a:ext cx="15049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72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91" y="1078393"/>
            <a:ext cx="8723405" cy="3923375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188668" y="258585"/>
            <a:ext cx="75717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New School Registration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04" y="189023"/>
            <a:ext cx="1504950" cy="723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297AE8-0605-4CCA-A0CD-30904C8872CC}"/>
              </a:ext>
            </a:extLst>
          </p:cNvPr>
          <p:cNvSpPr txBox="1"/>
          <p:nvPr/>
        </p:nvSpPr>
        <p:spPr>
          <a:xfrm>
            <a:off x="2188668" y="5236801"/>
            <a:ext cx="79827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/>
              <a:t>To Login into SIC Portal: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The email id is your school email id / registered email 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Default Password- </a:t>
            </a:r>
            <a:r>
              <a:rPr lang="en-IN" sz="2400" dirty="0">
                <a:solidFill>
                  <a:srgbClr val="FF0000"/>
                </a:solidFill>
              </a:rPr>
              <a:t>“sia@2021”</a:t>
            </a:r>
          </a:p>
        </p:txBody>
      </p:sp>
    </p:spTree>
    <p:extLst>
      <p:ext uri="{BB962C8B-B14F-4D97-AF65-F5344CB8AC3E}">
        <p14:creationId xmlns:p14="http://schemas.microsoft.com/office/powerpoint/2010/main" val="1258895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450" r="16127" b="5966"/>
          <a:stretch/>
        </p:blipFill>
        <p:spPr>
          <a:xfrm>
            <a:off x="3481137" y="723900"/>
            <a:ext cx="8710863" cy="5860474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10800000">
            <a:off x="2273964" y="4207286"/>
            <a:ext cx="1455823" cy="42487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0854" y="0"/>
            <a:ext cx="89270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New School Registration – Fill the School Details</a:t>
            </a:r>
            <a:endParaRPr lang="en-US" sz="24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4" y="0"/>
            <a:ext cx="1504950" cy="7239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16668" y="3284620"/>
            <a:ext cx="2157298" cy="209349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Schools can register on SIC Portal. Providing the relevant Details  </a:t>
            </a:r>
            <a:endParaRPr lang="en-IN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31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274" y="965587"/>
            <a:ext cx="7951470" cy="420491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316049" y="104628"/>
            <a:ext cx="7274895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Nomination of Council members</a:t>
            </a:r>
            <a:endParaRPr lang="en-IN" sz="3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3430" y="5412191"/>
            <a:ext cx="11193780" cy="1163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Members will be able to login to their SIC account with their registered email. For pre-registered schools, the existing SPOC can update the details here and nominate members as per guidelines.</a:t>
            </a:r>
            <a:endParaRPr lang="en-IN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4" y="0"/>
            <a:ext cx="15049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8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766" y="1091342"/>
            <a:ext cx="8749462" cy="4729594"/>
          </a:xfrm>
          <a:prstGeom prst="rect">
            <a:avLst/>
          </a:prstGeom>
          <a:ln w="9525">
            <a:solidFill>
              <a:schemeClr val="accent4"/>
            </a:solidFill>
            <a:prstDash val="solid"/>
          </a:ln>
        </p:spPr>
      </p:pic>
      <p:sp>
        <p:nvSpPr>
          <p:cNvPr id="3" name="Rectangle 2"/>
          <p:cNvSpPr/>
          <p:nvPr/>
        </p:nvSpPr>
        <p:spPr>
          <a:xfrm>
            <a:off x="2404642" y="241337"/>
            <a:ext cx="7503495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Fill the details of Executive Members</a:t>
            </a:r>
            <a:endParaRPr lang="en-IN" sz="3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04" y="189023"/>
            <a:ext cx="15049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78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760" y="1447800"/>
            <a:ext cx="8942070" cy="5193030"/>
          </a:xfrm>
          <a:prstGeom prst="rect">
            <a:avLst/>
          </a:prstGeom>
          <a:ln w="9525">
            <a:solidFill>
              <a:schemeClr val="accent4"/>
            </a:solidFill>
            <a:prstDash val="solid"/>
          </a:ln>
        </p:spPr>
      </p:pic>
      <p:sp>
        <p:nvSpPr>
          <p:cNvPr id="4" name="Rectangle 3"/>
          <p:cNvSpPr/>
          <p:nvPr/>
        </p:nvSpPr>
        <p:spPr>
          <a:xfrm>
            <a:off x="3110062" y="443087"/>
            <a:ext cx="7263465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Fill the details of Teacher Members</a:t>
            </a:r>
            <a:endParaRPr lang="en-IN" sz="3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7" y="219852"/>
            <a:ext cx="2152185" cy="103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85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381" t="14127" r="22798" b="12222"/>
          <a:stretch/>
        </p:blipFill>
        <p:spPr>
          <a:xfrm>
            <a:off x="2604816" y="642962"/>
            <a:ext cx="8294914" cy="57445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80498" y="2783205"/>
            <a:ext cx="5543550" cy="371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265295" y="125184"/>
            <a:ext cx="53606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SIC Certificate of Establishment</a:t>
            </a:r>
            <a:endParaRPr lang="en-US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51" y="125184"/>
            <a:ext cx="1937201" cy="9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56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23" y="1199197"/>
            <a:ext cx="9636125" cy="5658803"/>
          </a:xfrm>
          <a:prstGeom prst="rect">
            <a:avLst/>
          </a:prstGeom>
          <a:ln w="9525">
            <a:solidFill>
              <a:schemeClr val="accent4"/>
            </a:solidFill>
            <a:prstDash val="solid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60" y="131491"/>
            <a:ext cx="10877652" cy="84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7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0" y="1804670"/>
            <a:ext cx="11884800" cy="3144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25504" y="298597"/>
            <a:ext cx="5869955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Motivational Talk</a:t>
            </a:r>
            <a:endParaRPr lang="en-IN" sz="3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52" y="58048"/>
            <a:ext cx="2208033" cy="106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78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207;p11"/>
          <p:cNvSpPr>
            <a:spLocks noChangeArrowheads="1"/>
          </p:cNvSpPr>
          <p:nvPr/>
        </p:nvSpPr>
        <p:spPr bwMode="auto">
          <a:xfrm>
            <a:off x="267050" y="758699"/>
            <a:ext cx="5287962" cy="116914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905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1: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Idea Submission: Ideation to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PoC</a:t>
            </a: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338"/>
            <a:ext cx="12192000" cy="522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789940" algn="ctr">
              <a:defRPr/>
            </a:pPr>
            <a:r>
              <a:rPr lang="en-US" sz="28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School Innovation Contest – Stages</a:t>
            </a:r>
            <a:endParaRPr lang="en-US" sz="2800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8" name="Google Shape;215;p11"/>
          <p:cNvSpPr/>
          <p:nvPr/>
        </p:nvSpPr>
        <p:spPr bwMode="auto">
          <a:xfrm>
            <a:off x="6629129" y="3683865"/>
            <a:ext cx="5110163" cy="982888"/>
          </a:xfrm>
          <a:prstGeom prst="roundRect">
            <a:avLst>
              <a:gd name="adj" fmla="val 10000"/>
            </a:avLst>
          </a:prstGeom>
          <a:solidFill>
            <a:srgbClr val="E1EFD8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algn="ctr">
              <a:defRPr/>
            </a:pPr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6: </a:t>
            </a:r>
          </a:p>
          <a:p>
            <a:pPr algn="ctr"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Product Development</a:t>
            </a:r>
          </a:p>
          <a:p>
            <a:pPr algn="ctr">
              <a:defRPr/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5" name="Google Shape;215;p11"/>
          <p:cNvSpPr/>
          <p:nvPr/>
        </p:nvSpPr>
        <p:spPr bwMode="auto">
          <a:xfrm>
            <a:off x="6629129" y="758699"/>
            <a:ext cx="5113105" cy="1164614"/>
          </a:xfrm>
          <a:prstGeom prst="roundRect">
            <a:avLst>
              <a:gd name="adj" fmla="val 10000"/>
            </a:avLst>
          </a:prstGeom>
          <a:solidFill>
            <a:srgbClr val="E1EFD8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algn="ctr">
              <a:defRPr/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8: </a:t>
            </a:r>
          </a:p>
          <a:p>
            <a:pPr algn="ctr"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National Level Exhibition in Delhi (29</a:t>
            </a:r>
            <a:r>
              <a:rPr lang="en-US" altLang="en-US" sz="2400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th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July) </a:t>
            </a:r>
          </a:p>
        </p:txBody>
      </p:sp>
      <p:cxnSp>
        <p:nvCxnSpPr>
          <p:cNvPr id="4106" name="Google Shape;213;p11"/>
          <p:cNvCxnSpPr>
            <a:cxnSpLocks noChangeShapeType="1"/>
          </p:cNvCxnSpPr>
          <p:nvPr/>
        </p:nvCxnSpPr>
        <p:spPr bwMode="auto">
          <a:xfrm flipH="1" flipV="1">
            <a:off x="9191080" y="4696738"/>
            <a:ext cx="6871" cy="30945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8" name="Google Shape;207;p11"/>
          <p:cNvSpPr>
            <a:spLocks noChangeArrowheads="1"/>
          </p:cNvSpPr>
          <p:nvPr/>
        </p:nvSpPr>
        <p:spPr bwMode="auto">
          <a:xfrm>
            <a:off x="267050" y="3659194"/>
            <a:ext cx="5196660" cy="100755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905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3:</a:t>
            </a:r>
            <a:endParaRPr lang="en-US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PoC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to Prototype development</a:t>
            </a:r>
          </a:p>
        </p:txBody>
      </p:sp>
      <p:sp>
        <p:nvSpPr>
          <p:cNvPr id="4111" name="Google Shape;207;p11"/>
          <p:cNvSpPr>
            <a:spLocks noChangeArrowheads="1"/>
          </p:cNvSpPr>
          <p:nvPr/>
        </p:nvSpPr>
        <p:spPr bwMode="auto">
          <a:xfrm>
            <a:off x="267050" y="5006746"/>
            <a:ext cx="5196660" cy="992610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905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4:</a:t>
            </a:r>
            <a:endParaRPr lang="en-US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Business Model Development</a:t>
            </a:r>
          </a:p>
        </p:txBody>
      </p:sp>
      <p:sp>
        <p:nvSpPr>
          <p:cNvPr id="17" name="Google Shape;215;p11"/>
          <p:cNvSpPr/>
          <p:nvPr/>
        </p:nvSpPr>
        <p:spPr bwMode="auto">
          <a:xfrm>
            <a:off x="6639435" y="5006188"/>
            <a:ext cx="5110162" cy="892807"/>
          </a:xfrm>
          <a:prstGeom prst="roundRect">
            <a:avLst>
              <a:gd name="adj" fmla="val 10000"/>
            </a:avLst>
          </a:prstGeom>
          <a:solidFill>
            <a:srgbClr val="E1EFD8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algn="ctr">
              <a:defRPr/>
            </a:pPr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5: </a:t>
            </a:r>
          </a:p>
          <a:p>
            <a:pPr algn="ctr"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Boot camps</a:t>
            </a:r>
          </a:p>
          <a:p>
            <a:pPr algn="ctr">
              <a:defRPr/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cxnSp>
        <p:nvCxnSpPr>
          <p:cNvPr id="22" name="Google Shape;213;p11"/>
          <p:cNvCxnSpPr>
            <a:cxnSpLocks noChangeShapeType="1"/>
          </p:cNvCxnSpPr>
          <p:nvPr/>
        </p:nvCxnSpPr>
        <p:spPr bwMode="auto">
          <a:xfrm flipH="1">
            <a:off x="2911031" y="1972207"/>
            <a:ext cx="9060" cy="339435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Google Shape;207;p11"/>
          <p:cNvSpPr>
            <a:spLocks noChangeArrowheads="1"/>
          </p:cNvSpPr>
          <p:nvPr/>
        </p:nvSpPr>
        <p:spPr bwMode="auto">
          <a:xfrm>
            <a:off x="267050" y="2311642"/>
            <a:ext cx="5287962" cy="100755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905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2:</a:t>
            </a:r>
            <a:endParaRPr lang="en-US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Regional Mentoring Session</a:t>
            </a:r>
          </a:p>
        </p:txBody>
      </p:sp>
      <p:cxnSp>
        <p:nvCxnSpPr>
          <p:cNvPr id="16" name="Google Shape;213;p11"/>
          <p:cNvCxnSpPr>
            <a:cxnSpLocks noChangeShapeType="1"/>
          </p:cNvCxnSpPr>
          <p:nvPr/>
        </p:nvCxnSpPr>
        <p:spPr bwMode="auto">
          <a:xfrm flipH="1">
            <a:off x="2901971" y="3344430"/>
            <a:ext cx="9060" cy="339435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Google Shape;213;p11"/>
          <p:cNvCxnSpPr>
            <a:cxnSpLocks noChangeShapeType="1"/>
          </p:cNvCxnSpPr>
          <p:nvPr/>
        </p:nvCxnSpPr>
        <p:spPr bwMode="auto">
          <a:xfrm flipH="1" flipV="1">
            <a:off x="9187645" y="1931519"/>
            <a:ext cx="6871" cy="30945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Google Shape;213;p11"/>
          <p:cNvCxnSpPr>
            <a:cxnSpLocks noChangeShapeType="1"/>
          </p:cNvCxnSpPr>
          <p:nvPr/>
        </p:nvCxnSpPr>
        <p:spPr bwMode="auto">
          <a:xfrm flipH="1">
            <a:off x="2865380" y="4666753"/>
            <a:ext cx="9060" cy="339435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Google Shape;213;p11"/>
          <p:cNvCxnSpPr>
            <a:cxnSpLocks noChangeShapeType="1"/>
          </p:cNvCxnSpPr>
          <p:nvPr/>
        </p:nvCxnSpPr>
        <p:spPr bwMode="auto">
          <a:xfrm>
            <a:off x="5555012" y="5502772"/>
            <a:ext cx="945086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Google Shape;215;p11"/>
          <p:cNvSpPr/>
          <p:nvPr/>
        </p:nvSpPr>
        <p:spPr bwMode="auto">
          <a:xfrm>
            <a:off x="6642869" y="2311643"/>
            <a:ext cx="5110163" cy="1032788"/>
          </a:xfrm>
          <a:prstGeom prst="roundRect">
            <a:avLst>
              <a:gd name="adj" fmla="val 10000"/>
            </a:avLst>
          </a:prstGeom>
          <a:solidFill>
            <a:srgbClr val="E1EFD8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algn="ctr">
              <a:defRPr/>
            </a:pPr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STAGE 7: </a:t>
            </a:r>
          </a:p>
          <a:p>
            <a:pPr algn="ctr"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File IPR (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property rights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) with KAPILA</a:t>
            </a:r>
          </a:p>
          <a:p>
            <a:pPr algn="ctr">
              <a:defRPr/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cxnSp>
        <p:nvCxnSpPr>
          <p:cNvPr id="29" name="Google Shape;213;p11"/>
          <p:cNvCxnSpPr>
            <a:cxnSpLocks noChangeShapeType="1"/>
          </p:cNvCxnSpPr>
          <p:nvPr/>
        </p:nvCxnSpPr>
        <p:spPr bwMode="auto">
          <a:xfrm flipH="1" flipV="1">
            <a:off x="9177339" y="3374415"/>
            <a:ext cx="6871" cy="30945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9490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7151" y="960955"/>
            <a:ext cx="1149443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our students are involved in Ideation, </a:t>
            </a:r>
            <a:r>
              <a:rPr lang="en-IN" sz="2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</a:t>
            </a:r>
            <a:r>
              <a:rPr lang="en-IN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/Prototype, Business Model Development, and Product Development  </a:t>
            </a:r>
          </a:p>
          <a:p>
            <a:pPr algn="just"/>
            <a:endParaRPr lang="en-IN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N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Student will be empowered with the required skills:</a:t>
            </a:r>
          </a:p>
          <a:p>
            <a:pPr algn="just"/>
            <a:endParaRPr lang="en-IN" sz="2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3600" dirty="0">
                <a:latin typeface="Calibri" panose="020F0502020204030204" pitchFamily="34" charset="0"/>
                <a:cs typeface="Calibri" panose="020F0502020204030204" pitchFamily="34" charset="0"/>
              </a:rPr>
              <a:t>Creative thinking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3600" dirty="0">
                <a:latin typeface="Calibri" panose="020F0502020204030204" pitchFamily="34" charset="0"/>
                <a:cs typeface="Calibri" panose="020F0502020204030204" pitchFamily="34" charset="0"/>
              </a:rPr>
              <a:t>Design thinking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3600" dirty="0">
                <a:latin typeface="Calibri" panose="020F0502020204030204" pitchFamily="34" charset="0"/>
                <a:cs typeface="Calibri" panose="020F0502020204030204" pitchFamily="34" charset="0"/>
              </a:rPr>
              <a:t>Out-of-box thinking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3600" dirty="0">
                <a:latin typeface="Calibri" panose="020F0502020204030204" pitchFamily="34" charset="0"/>
                <a:cs typeface="Calibri" panose="020F0502020204030204" pitchFamily="34" charset="0"/>
              </a:rPr>
              <a:t>Problem-Solving abilities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3600" dirty="0">
                <a:latin typeface="Calibri" panose="020F0502020204030204" pitchFamily="34" charset="0"/>
                <a:cs typeface="Calibri" panose="020F0502020204030204" pitchFamily="34" charset="0"/>
              </a:rPr>
              <a:t>Ideation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3600" dirty="0">
                <a:latin typeface="Calibri" panose="020F0502020204030204" pitchFamily="34" charset="0"/>
                <a:cs typeface="Calibri" panose="020F0502020204030204" pitchFamily="34" charset="0"/>
              </a:rPr>
              <a:t>Innovation, and Entrepreneurship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913" y="3200640"/>
            <a:ext cx="4318267" cy="20822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74470" y="151153"/>
            <a:ext cx="86978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Future Skill Empowerment for Students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792" y="108886"/>
            <a:ext cx="15049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68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69093" y="138853"/>
            <a:ext cx="3508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Innovation Contest</a:t>
            </a:r>
            <a:endParaRPr lang="en-IN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10" y="1124796"/>
            <a:ext cx="8873961" cy="5236210"/>
          </a:xfrm>
          <a:prstGeom prst="rect">
            <a:avLst/>
          </a:prstGeom>
          <a:ln w="9525">
            <a:solidFill>
              <a:schemeClr val="accent4"/>
            </a:solidFill>
            <a:prstDash val="solid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64" y="138853"/>
            <a:ext cx="15049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77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0120" y="111200"/>
            <a:ext cx="35089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Ideation</a:t>
            </a:r>
            <a:endParaRPr lang="en-IN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5" y="111200"/>
            <a:ext cx="1883672" cy="9060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24" y="1103357"/>
            <a:ext cx="10230476" cy="575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8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05" t="16027" r="4784" b="5208"/>
          <a:stretch/>
        </p:blipFill>
        <p:spPr>
          <a:xfrm>
            <a:off x="0" y="756312"/>
            <a:ext cx="9749790" cy="49667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950" y="150369"/>
            <a:ext cx="2111055" cy="10154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77440" y="227639"/>
            <a:ext cx="84304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Ideation</a:t>
            </a:r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879931" y="3047362"/>
            <a:ext cx="926681" cy="38469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806612" y="2687302"/>
            <a:ext cx="2299538" cy="110481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your Ideas</a:t>
            </a:r>
            <a:endParaRPr lang="en-IN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37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2375" y="83623"/>
            <a:ext cx="64236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 of Concept &amp; Prototyping</a:t>
            </a:r>
            <a:endParaRPr lang="en-I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67" y="1145856"/>
            <a:ext cx="9657081" cy="543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08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17" t="16385" r="1764" b="5209"/>
          <a:stretch/>
        </p:blipFill>
        <p:spPr>
          <a:xfrm>
            <a:off x="251459" y="1200150"/>
            <a:ext cx="10113819" cy="49168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4" y="0"/>
            <a:ext cx="1504950" cy="7239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46083" y="163279"/>
            <a:ext cx="64236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 of Concept &amp; Prototyping</a:t>
            </a:r>
            <a:endParaRPr lang="en-I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7783758" y="2852967"/>
            <a:ext cx="926681" cy="38469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710439" y="2432051"/>
            <a:ext cx="3309678" cy="122652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ideas submitted in the Ideation will move to the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Prototyping stage automatically </a:t>
            </a:r>
            <a:endParaRPr lang="en-IN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88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07874" y="218152"/>
            <a:ext cx="6869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Business Model Development</a:t>
            </a:r>
            <a:endParaRPr lang="en-I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" y="977265"/>
            <a:ext cx="10344150" cy="581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09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44" t="20329" r="1125" b="5209"/>
          <a:stretch/>
        </p:blipFill>
        <p:spPr>
          <a:xfrm>
            <a:off x="158774" y="952848"/>
            <a:ext cx="9684327" cy="4903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921" y="158322"/>
            <a:ext cx="1504950" cy="723900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 rot="2029275">
            <a:off x="8981871" y="2727160"/>
            <a:ext cx="1872000" cy="252000"/>
          </a:xfrm>
          <a:prstGeom prst="leftArrow">
            <a:avLst>
              <a:gd name="adj1" fmla="val 38237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95211" y="3250219"/>
            <a:ext cx="4594660" cy="89887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the nominated ideas by the school will move to the Business model development stage for the report submission. </a:t>
            </a:r>
            <a:endParaRPr lang="en-IN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73684" y="69562"/>
            <a:ext cx="6869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Business Model Development</a:t>
            </a:r>
            <a:endParaRPr lang="en-I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257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05" t="17478" r="2083" b="5019"/>
          <a:stretch/>
        </p:blipFill>
        <p:spPr>
          <a:xfrm>
            <a:off x="1059514" y="981347"/>
            <a:ext cx="9122386" cy="45635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35" y="155825"/>
            <a:ext cx="1504950" cy="723900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 rot="3625360">
            <a:off x="8592704" y="2986369"/>
            <a:ext cx="2363632" cy="328020"/>
          </a:xfrm>
          <a:prstGeom prst="leftArrow">
            <a:avLst>
              <a:gd name="adj1" fmla="val 3206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446144" y="3918014"/>
            <a:ext cx="5464291" cy="108916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 completed by the School will be visible in the My Activity tab, where the school can view their activity status, reports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IN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11435" y="225388"/>
            <a:ext cx="6869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My Activity</a:t>
            </a:r>
            <a:endParaRPr lang="en-I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1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484" y="218768"/>
            <a:ext cx="3357716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Arial"/>
                <a:cs typeface="Arial"/>
              </a:rPr>
              <a:t>3D Printer </a:t>
            </a:r>
          </a:p>
          <a:p>
            <a:pPr marL="0" indent="0" algn="just">
              <a:buNone/>
            </a:pPr>
            <a:endParaRPr lang="en-US" sz="1800" b="1" dirty="0">
              <a:latin typeface="Arial"/>
              <a:cs typeface="Arial"/>
            </a:endParaRPr>
          </a:p>
        </p:txBody>
      </p:sp>
      <p:pic>
        <p:nvPicPr>
          <p:cNvPr id="4" name="Content Placeholder 3" descr="Bytes-BFB3000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" t="-1122" r="-1153"/>
          <a:stretch/>
        </p:blipFill>
        <p:spPr bwMode="auto">
          <a:xfrm>
            <a:off x="-76690" y="753327"/>
            <a:ext cx="5277954" cy="529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sinkhacks.com/wp-content/uploads/2014/04/JWE_046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5"/>
          <a:stretch/>
        </p:blipFill>
        <p:spPr bwMode="auto">
          <a:xfrm>
            <a:off x="9122853" y="1878330"/>
            <a:ext cx="2544914" cy="349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5" t="12854" r="3145" b="10241"/>
          <a:stretch/>
        </p:blipFill>
        <p:spPr bwMode="auto">
          <a:xfrm>
            <a:off x="5502870" y="1804587"/>
            <a:ext cx="2951676" cy="36379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000" y="180668"/>
            <a:ext cx="150495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50" y="180668"/>
            <a:ext cx="1673821" cy="6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74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421" y="773060"/>
            <a:ext cx="3470787" cy="685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Arial"/>
                <a:cs typeface="Arial"/>
              </a:rPr>
              <a:t>Vapour</a:t>
            </a:r>
            <a:r>
              <a:rPr lang="en-US" b="1" dirty="0">
                <a:latin typeface="Arial"/>
                <a:cs typeface="Arial"/>
              </a:rPr>
              <a:t> Smoothing</a:t>
            </a:r>
          </a:p>
          <a:p>
            <a:pPr marL="0" indent="0" algn="just">
              <a:buNone/>
            </a:pPr>
            <a:endParaRPr lang="en-US" sz="1800" b="1" dirty="0">
              <a:latin typeface="Arial"/>
              <a:cs typeface="Arial"/>
            </a:endParaRPr>
          </a:p>
        </p:txBody>
      </p:sp>
      <p:pic>
        <p:nvPicPr>
          <p:cNvPr id="8" name="Picture 2" descr="http://sinkhacks.com/wp-content/uploads/2014/04/JWE_04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1" y="2082052"/>
            <a:ext cx="5332279" cy="354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960970" y="2011250"/>
            <a:ext cx="4828950" cy="3613805"/>
            <a:chOff x="0" y="7314"/>
            <a:chExt cx="4265219" cy="336232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" t="11983" r="49057" b="11111"/>
            <a:stretch/>
          </p:blipFill>
          <p:spPr bwMode="auto">
            <a:xfrm>
              <a:off x="2150669" y="7315"/>
              <a:ext cx="2114550" cy="33623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65" t="12854" r="3145" b="10241"/>
            <a:stretch/>
          </p:blipFill>
          <p:spPr bwMode="auto">
            <a:xfrm>
              <a:off x="0" y="7314"/>
              <a:ext cx="2162175" cy="335468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176981" y="1444615"/>
            <a:ext cx="1136957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Vapor Smoothing is a method of polishing to reduce the surface roughness or improve clarity.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606" y="-30626"/>
            <a:ext cx="2290338" cy="11016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826" y="156929"/>
            <a:ext cx="1974184" cy="81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49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02937" y="136259"/>
            <a:ext cx="658960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Vapour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Smoothing Equipment </a:t>
            </a:r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C:\Users\Sadiq Patan\Downloads\untitled.26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2" r="4960"/>
          <a:stretch/>
        </p:blipFill>
        <p:spPr bwMode="auto">
          <a:xfrm>
            <a:off x="5817123" y="1917289"/>
            <a:ext cx="2314575" cy="21050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713" y="1700582"/>
            <a:ext cx="2486025" cy="2381250"/>
          </a:xfrm>
          <a:prstGeom prst="rect">
            <a:avLst/>
          </a:prstGeom>
        </p:spPr>
      </p:pic>
      <p:pic>
        <p:nvPicPr>
          <p:cNvPr id="6" name="Picture 5" descr="C:\Users\Sadiq Patan\Downloads\IMG_20170621_150755 (1)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0" r="8291" b="25244"/>
          <a:stretch/>
        </p:blipFill>
        <p:spPr bwMode="auto">
          <a:xfrm>
            <a:off x="8892540" y="1786090"/>
            <a:ext cx="2992204" cy="2374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http://sinkhacks.com/wp-content/uploads/2014/04/JWE_046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5"/>
          <a:stretch/>
        </p:blipFill>
        <p:spPr bwMode="auto">
          <a:xfrm>
            <a:off x="383760" y="1289306"/>
            <a:ext cx="1919177" cy="263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4033067"/>
            <a:ext cx="27852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Problem </a:t>
            </a:r>
          </a:p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Identification</a:t>
            </a:r>
          </a:p>
          <a:p>
            <a:pPr algn="ctr"/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15526" y="4217732"/>
            <a:ext cx="27852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Proof of Concept</a:t>
            </a:r>
          </a:p>
          <a:p>
            <a:pPr algn="ctr"/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6014" y="4304076"/>
            <a:ext cx="27852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Prototype Development</a:t>
            </a:r>
          </a:p>
          <a:p>
            <a:pPr algn="ctr"/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70" y="0"/>
            <a:ext cx="1504950" cy="7239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27" y="152134"/>
            <a:ext cx="1673821" cy="6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15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-1636" r="1383" b="9239"/>
          <a:stretch/>
        </p:blipFill>
        <p:spPr>
          <a:xfrm>
            <a:off x="6417046" y="1224446"/>
            <a:ext cx="4506592" cy="533127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024715" y="716576"/>
            <a:ext cx="467032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Product Development</a:t>
            </a:r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2139" y="797383"/>
            <a:ext cx="495056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Business Model Development</a:t>
            </a:r>
            <a:endParaRPr 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5514" y="1794198"/>
            <a:ext cx="4180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Value Proposition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Resources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Your customer segment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Revenue streams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Cost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Channels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Customer Relationship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Activities</a:t>
            </a: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IN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9" y="115689"/>
            <a:ext cx="150495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27" y="152134"/>
            <a:ext cx="1673821" cy="6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66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981" y="336754"/>
            <a:ext cx="3470787" cy="685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Arial"/>
                <a:cs typeface="Arial"/>
              </a:rPr>
              <a:t>Vapour</a:t>
            </a:r>
            <a:r>
              <a:rPr lang="en-US" b="1" dirty="0">
                <a:latin typeface="Arial"/>
                <a:cs typeface="Arial"/>
              </a:rPr>
              <a:t> Smoothing</a:t>
            </a:r>
          </a:p>
          <a:p>
            <a:pPr marL="0" indent="0" algn="just">
              <a:buNone/>
            </a:pPr>
            <a:endParaRPr lang="en-US" sz="1800" b="1" dirty="0">
              <a:latin typeface="Arial"/>
              <a:cs typeface="Arial"/>
            </a:endParaRPr>
          </a:p>
        </p:txBody>
      </p:sp>
      <p:pic>
        <p:nvPicPr>
          <p:cNvPr id="8" name="Picture 2" descr="http://sinkhacks.com/wp-content/uploads/2014/04/JWE_04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1" y="2082052"/>
            <a:ext cx="5332279" cy="354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960970" y="2011250"/>
            <a:ext cx="4828950" cy="3613805"/>
            <a:chOff x="0" y="7314"/>
            <a:chExt cx="4265219" cy="336232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" t="11983" r="49057" b="11111"/>
            <a:stretch/>
          </p:blipFill>
          <p:spPr bwMode="auto">
            <a:xfrm>
              <a:off x="2150669" y="7315"/>
              <a:ext cx="2114550" cy="33623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65" t="12854" r="3145" b="10241"/>
            <a:stretch/>
          </p:blipFill>
          <p:spPr bwMode="auto">
            <a:xfrm>
              <a:off x="0" y="7314"/>
              <a:ext cx="2162175" cy="335468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176981" y="1444615"/>
            <a:ext cx="1136957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Vapor Smoothing is a method of polishing to reduce the surface roughness or improve clarity.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18" y="49160"/>
            <a:ext cx="1504950" cy="723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27" y="152134"/>
            <a:ext cx="1673821" cy="6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526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6452" y="-13319"/>
            <a:ext cx="8396747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Activity Calendar 2023-24 for PM SHRI SCHOOLS </a:t>
            </a:r>
            <a:endParaRPr lang="en-IN" sz="26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85016" y="642028"/>
          <a:ext cx="11894208" cy="60239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743009">
                  <a:extLst>
                    <a:ext uri="{9D8B030D-6E8A-4147-A177-3AD203B41FA5}">
                      <a16:colId xmlns:a16="http://schemas.microsoft.com/office/drawing/2014/main" val="1410609292"/>
                    </a:ext>
                  </a:extLst>
                </a:gridCol>
                <a:gridCol w="6197038">
                  <a:extLst>
                    <a:ext uri="{9D8B030D-6E8A-4147-A177-3AD203B41FA5}">
                      <a16:colId xmlns:a16="http://schemas.microsoft.com/office/drawing/2014/main" val="2473300751"/>
                    </a:ext>
                  </a:extLst>
                </a:gridCol>
                <a:gridCol w="1298711">
                  <a:extLst>
                    <a:ext uri="{9D8B030D-6E8A-4147-A177-3AD203B41FA5}">
                      <a16:colId xmlns:a16="http://schemas.microsoft.com/office/drawing/2014/main" val="3987310938"/>
                    </a:ext>
                  </a:extLst>
                </a:gridCol>
                <a:gridCol w="1255779">
                  <a:extLst>
                    <a:ext uri="{9D8B030D-6E8A-4147-A177-3AD203B41FA5}">
                      <a16:colId xmlns:a16="http://schemas.microsoft.com/office/drawing/2014/main" val="2489929159"/>
                    </a:ext>
                  </a:extLst>
                </a:gridCol>
                <a:gridCol w="2399671">
                  <a:extLst>
                    <a:ext uri="{9D8B030D-6E8A-4147-A177-3AD203B41FA5}">
                      <a16:colId xmlns:a16="http://schemas.microsoft.com/office/drawing/2014/main" val="2705169699"/>
                    </a:ext>
                  </a:extLst>
                </a:gridCol>
              </a:tblGrid>
              <a:tr h="521493">
                <a:tc>
                  <a:txBody>
                    <a:bodyPr/>
                    <a:lstStyle/>
                    <a:p>
                      <a:pPr marL="5715">
                        <a:lnSpc>
                          <a:spcPts val="1395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9588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Activity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Mode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1657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Organizer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0383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Month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9135430"/>
                  </a:ext>
                </a:extLst>
              </a:tr>
              <a:tr h="561729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Leadership talk /Motivational session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 indent="-70485" algn="ctr"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Online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085" marR="165735" algn="ctr"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MIC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r>
                        <a:rPr lang="en-US" sz="1800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th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</a:rPr>
                        <a:t> Oct 2023 to</a:t>
                      </a:r>
                      <a:endParaRPr lang="en-IN" sz="1800" kern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IN" sz="1800" b="1" kern="12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en-IN" sz="1800" b="1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th</a:t>
                      </a:r>
                      <a:r>
                        <a:rPr lang="en-IN" sz="1800" b="1" kern="1200" dirty="0">
                          <a:solidFill>
                            <a:srgbClr val="FF0000"/>
                          </a:solidFill>
                          <a:effectLst/>
                        </a:rPr>
                        <a:t> Nov 2023</a:t>
                      </a:r>
                      <a:endParaRPr lang="en-IN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39896055"/>
                  </a:ext>
                </a:extLst>
              </a:tr>
              <a:tr h="782239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>
                        <a:spcAft>
                          <a:spcPts val="0"/>
                        </a:spcAft>
                        <a:tabLst>
                          <a:tab pos="508000" algn="l"/>
                          <a:tab pos="1240155" algn="l"/>
                          <a:tab pos="2082165" algn="l"/>
                          <a:tab pos="2623185" algn="l"/>
                          <a:tab pos="3131820" algn="l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Innovation Contest: </a:t>
                      </a:r>
                      <a:endParaRPr lang="en-IN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69215" marR="113030">
                        <a:spcAft>
                          <a:spcPts val="0"/>
                        </a:spcAft>
                        <a:tabLst>
                          <a:tab pos="508000" algn="l"/>
                          <a:tab pos="1240155" algn="l"/>
                          <a:tab pos="2082165" algn="l"/>
                          <a:tab pos="2623185" algn="l"/>
                          <a:tab pos="313182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Idea	Creation Challenge/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Ideation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: Invite Ideas </a:t>
                      </a:r>
                      <a:r>
                        <a:rPr lang="en-US" sz="1800" spc="-5" dirty="0">
                          <a:solidFill>
                            <a:srgbClr val="FF0000"/>
                          </a:solidFill>
                          <a:effectLst/>
                        </a:rPr>
                        <a:t>from </a:t>
                      </a:r>
                      <a:r>
                        <a:rPr lang="en-US" sz="1800" spc="-25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Students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 indent="-70485" algn="ctr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Offline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085" marR="165735" algn="ctr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School</a:t>
                      </a:r>
                      <a:endParaRPr lang="en-IN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r>
                        <a:rPr lang="en-US" sz="1800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th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</a:rPr>
                        <a:t> Nov 2023 to</a:t>
                      </a:r>
                      <a:endParaRPr lang="en-IN" sz="1800" kern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IN" sz="1800" b="1" kern="12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en-IN" sz="1800" b="1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th</a:t>
                      </a:r>
                      <a:r>
                        <a:rPr lang="en-IN" sz="1800" b="1" kern="1200" dirty="0">
                          <a:solidFill>
                            <a:srgbClr val="FF0000"/>
                          </a:solidFill>
                          <a:effectLst/>
                        </a:rPr>
                        <a:t> Dec 2023</a:t>
                      </a:r>
                      <a:endParaRPr lang="en-IN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30914559"/>
                  </a:ext>
                </a:extLst>
              </a:tr>
              <a:tr h="561729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Development</a:t>
                      </a:r>
                      <a:r>
                        <a:rPr lang="en-US" sz="1800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of</a:t>
                      </a:r>
                      <a:r>
                        <a:rPr lang="en-US" sz="1800" b="1" spc="-15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Proof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of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concept</a:t>
                      </a:r>
                      <a:r>
                        <a:rPr lang="en-US" sz="1800" b="1" spc="-5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and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Prototype by</a:t>
                      </a:r>
                      <a:r>
                        <a:rPr lang="en-US" sz="1800" b="1" spc="-15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students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 indent="-7048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Offline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085" marR="16573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School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r>
                        <a:rPr lang="en-US" sz="1800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 Dec 2023 to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en-IN" sz="18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 Feb 2024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34520931"/>
                  </a:ext>
                </a:extLst>
              </a:tr>
              <a:tr h="587735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Business Model</a:t>
                      </a:r>
                      <a:r>
                        <a:rPr lang="en-US" sz="1800" b="1" spc="-2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Development</a:t>
                      </a:r>
                      <a:endParaRPr lang="en-IN" sz="1800" b="1" dirty="0">
                        <a:effectLst/>
                      </a:endParaRPr>
                    </a:p>
                    <a:p>
                      <a:pPr marL="0" marR="113030" lvl="0" indent="0" algn="just">
                        <a:spcBef>
                          <a:spcPts val="210"/>
                        </a:spcBef>
                        <a:spcAft>
                          <a:spcPts val="0"/>
                        </a:spcAft>
                        <a:buSzPts val="1200"/>
                        <a:buFont typeface="Cambria" panose="02040503050406030204" pitchFamily="18" charset="0"/>
                        <a:buNone/>
                        <a:tabLst>
                          <a:tab pos="217170" algn="l"/>
                        </a:tabLst>
                      </a:pPr>
                      <a:r>
                        <a:rPr lang="en-US" sz="1800" dirty="0">
                          <a:effectLst/>
                        </a:rPr>
                        <a:t>Develop</a:t>
                      </a:r>
                      <a:r>
                        <a:rPr lang="en-US" sz="1800" spc="-1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the</a:t>
                      </a:r>
                      <a:r>
                        <a:rPr lang="en-US" sz="1800" spc="-1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business</a:t>
                      </a:r>
                      <a:r>
                        <a:rPr lang="en-US" sz="1800" spc="-1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plan</a:t>
                      </a:r>
                      <a:r>
                        <a:rPr lang="en-US" sz="1800" spc="-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for</a:t>
                      </a:r>
                      <a:r>
                        <a:rPr lang="en-US" sz="1800" spc="-2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ideas submitted</a:t>
                      </a:r>
                      <a:r>
                        <a:rPr lang="en-US" sz="1800" spc="-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by</a:t>
                      </a:r>
                      <a:r>
                        <a:rPr lang="en-US" sz="1800" spc="-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students.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7048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</a:endParaRPr>
                    </a:p>
                    <a:p>
                      <a:pPr marL="125730" indent="-7048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Offline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</a:endParaRPr>
                    </a:p>
                    <a:p>
                      <a:pPr marL="172085" marR="16573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School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r>
                        <a:rPr lang="en-US" sz="1800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 Feb 2024/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r>
                        <a:rPr lang="en-IN" sz="18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st</a:t>
                      </a: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 May 2024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29721541"/>
                  </a:ext>
                </a:extLst>
              </a:tr>
              <a:tr h="561729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Webinar/Session- </a:t>
                      </a:r>
                      <a:r>
                        <a:rPr lang="en-US" sz="1800" b="1" dirty="0">
                          <a:effectLst/>
                        </a:rPr>
                        <a:t>Entrepreneurship and</a:t>
                      </a:r>
                      <a:r>
                        <a:rPr lang="en-US" sz="1800" b="1" spc="5" dirty="0">
                          <a:effectLst/>
                        </a:rPr>
                        <a:t> Startup </a:t>
                      </a:r>
                      <a:r>
                        <a:rPr lang="en-US" sz="1800" b="1" dirty="0">
                          <a:effectLst/>
                        </a:rPr>
                        <a:t>support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ecosystem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in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the</a:t>
                      </a:r>
                      <a:r>
                        <a:rPr lang="en-US" sz="1800" b="1" spc="-1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country</a:t>
                      </a:r>
                      <a:r>
                        <a:rPr lang="en-US" sz="1800" b="1" spc="-15" dirty="0">
                          <a:effectLst/>
                        </a:rPr>
                        <a:t> 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 indent="-7048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Online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0510" marR="127635" indent="-121920" algn="ctr">
                        <a:spcBef>
                          <a:spcPts val="10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MIC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r>
                        <a:rPr lang="en-US" sz="1800" kern="1200" baseline="30000" dirty="0">
                          <a:solidFill>
                            <a:schemeClr val="tx1"/>
                          </a:solidFill>
                          <a:effectLst/>
                        </a:rPr>
                        <a:t>st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 Jun 2024 to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 Jul 2024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4329945"/>
                  </a:ext>
                </a:extLst>
              </a:tr>
              <a:tr h="280865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Session on Intellectual Property Rights 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 indent="-7048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Online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085" marR="16573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MIC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87849778"/>
                  </a:ext>
                </a:extLst>
              </a:tr>
              <a:tr h="561729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Motivational Session by</a:t>
                      </a:r>
                      <a:r>
                        <a:rPr lang="en-US" sz="1800" spc="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successful</a:t>
                      </a:r>
                      <a:r>
                        <a:rPr lang="en-US" sz="1800" spc="-2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Innovators/Entrepreneurs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 indent="-7048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Online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0510" marR="127635" indent="-121920" algn="ctr">
                        <a:spcBef>
                          <a:spcPts val="10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School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r>
                        <a:rPr lang="en-US" sz="1800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 Jul 2024 to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 Aug 2024</a:t>
                      </a:r>
                      <a:endParaRPr lang="en-IN" sz="1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84963684"/>
                  </a:ext>
                </a:extLst>
              </a:tr>
              <a:tr h="561729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Session on Technology Transfer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 indent="-7048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Online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635" algn="ctr">
                        <a:spcBef>
                          <a:spcPts val="10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     MIC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r>
                        <a:rPr lang="en-US" sz="1800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</a:rPr>
                        <a:t> Aug 2024</a:t>
                      </a:r>
                      <a:r>
                        <a:rPr lang="en-IN" sz="1800" kern="1200" baseline="0" dirty="0">
                          <a:solidFill>
                            <a:schemeClr val="tx1"/>
                          </a:solidFill>
                          <a:effectLst/>
                        </a:rPr>
                        <a:t> -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r>
                        <a:rPr lang="en-IN" sz="18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 Sep 2024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4206928"/>
                  </a:ext>
                </a:extLst>
              </a:tr>
              <a:tr h="1042970">
                <a:tc>
                  <a:txBody>
                    <a:bodyPr/>
                    <a:lstStyle/>
                    <a:p>
                      <a:pPr marL="5715"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113030"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Awareness on the basics of</a:t>
                      </a:r>
                      <a:r>
                        <a:rPr lang="en-US" sz="1800" spc="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“Innovation and</a:t>
                      </a:r>
                      <a:r>
                        <a:rPr lang="en-US" sz="1800" spc="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Entrepreneurship at the school level” among students</a:t>
                      </a:r>
                      <a:r>
                        <a:rPr lang="en-US" sz="1800" spc="-25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through</a:t>
                      </a:r>
                      <a:r>
                        <a:rPr lang="en-US" sz="1800" spc="-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games/</a:t>
                      </a:r>
                      <a:r>
                        <a:rPr lang="en-US" sz="1800" spc="-15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Fairs/</a:t>
                      </a:r>
                      <a:r>
                        <a:rPr lang="en-US" sz="1800" spc="-2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Exhibition/</a:t>
                      </a:r>
                      <a:r>
                        <a:rPr lang="en-US" sz="1800" spc="-2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competitions/ quizzes</a:t>
                      </a:r>
                      <a:r>
                        <a:rPr lang="en-US" sz="1800" spc="-1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etc.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70485" algn="ctr">
                        <a:lnSpc>
                          <a:spcPct val="200000"/>
                        </a:lnSpc>
                        <a:spcBef>
                          <a:spcPts val="92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Offline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085" marR="16573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School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83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r>
                        <a:rPr lang="en-IN" sz="1800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IN" sz="1800" kern="1200" dirty="0">
                          <a:solidFill>
                            <a:schemeClr val="tx1"/>
                          </a:solidFill>
                          <a:effectLst/>
                        </a:rPr>
                        <a:t> Sep 2024 to                                  </a:t>
                      </a:r>
                      <a:r>
                        <a:rPr lang="en-IN" sz="1800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en-IN" sz="1800" b="1" kern="120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IN" sz="1800" b="1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N" sz="1800" b="1" kern="1200" dirty="0">
                          <a:solidFill>
                            <a:schemeClr val="tx1"/>
                          </a:solidFill>
                          <a:effectLst/>
                        </a:rPr>
                        <a:t>Oct 2024 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8219327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09" y="-25567"/>
            <a:ext cx="1316229" cy="633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088" y="124904"/>
            <a:ext cx="1292660" cy="5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53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74" t="18353" r="23150" b="5213"/>
          <a:stretch/>
        </p:blipFill>
        <p:spPr>
          <a:xfrm>
            <a:off x="55904" y="944522"/>
            <a:ext cx="8808362" cy="54825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89720" y="2239267"/>
            <a:ext cx="2777490" cy="14465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your Activity report after performing the activity.</a:t>
            </a:r>
            <a:endParaRPr lang="en-IN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7936230" y="2838018"/>
            <a:ext cx="1253490" cy="29380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4" y="65959"/>
            <a:ext cx="2127226" cy="10232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57450" y="285182"/>
            <a:ext cx="830410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Motivational Session – Report Submission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246712-93B0-AF59-5046-290C2ADA5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4" y="31446"/>
            <a:ext cx="12136096" cy="6826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DB875D-B41C-76BC-0855-F250472D6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26" y="0"/>
            <a:ext cx="12260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3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8F0817-B41B-C20A-02BB-8DC1DA9FF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70" y="190037"/>
            <a:ext cx="2501462" cy="6126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03DE8F-FCBC-C23D-B204-31F87DD2C0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3895" y="61848"/>
            <a:ext cx="958524" cy="945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B1B25-CAD6-AC0F-7862-A113CC08A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0" y="223032"/>
            <a:ext cx="3102542" cy="678795"/>
          </a:xfrm>
          <a:prstGeom prst="rect">
            <a:avLst/>
          </a:prstGeom>
        </p:spPr>
      </p:pic>
      <p:pic>
        <p:nvPicPr>
          <p:cNvPr id="7" name="Picture 2" descr="https://kapila.mic.gov.in/images/kapila-logo.png">
            <a:extLst>
              <a:ext uri="{FF2B5EF4-FFF2-40B4-BE49-F238E27FC236}">
                <a16:creationId xmlns:a16="http://schemas.microsoft.com/office/drawing/2014/main" id="{6473E355-BF4F-1D5A-C610-9EC9A812E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448" y="38302"/>
            <a:ext cx="2564552" cy="102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5DA8F2-B3CB-93D1-580B-4BA69C2E98FC}"/>
              </a:ext>
            </a:extLst>
          </p:cNvPr>
          <p:cNvSpPr/>
          <p:nvPr/>
        </p:nvSpPr>
        <p:spPr>
          <a:xfrm>
            <a:off x="147918" y="1007419"/>
            <a:ext cx="118961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KAPILA - </a:t>
            </a:r>
            <a:r>
              <a:rPr lang="en-US" sz="2600" b="1" dirty="0">
                <a:latin typeface="Arial Black" panose="020B0A04020102020204" pitchFamily="34" charset="0"/>
                <a:cs typeface="Arial" panose="020B0604020202020204" pitchFamily="34" charset="0"/>
              </a:rPr>
              <a:t> “Kalam Program for IP Literacy and Awareness”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https://kapila.mic.gov.in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659C86E-8178-FCF9-3655-76926C177BC0}"/>
              </a:ext>
            </a:extLst>
          </p:cNvPr>
          <p:cNvGraphicFramePr>
            <a:graphicFrameLocks noGrp="1"/>
          </p:cNvGraphicFramePr>
          <p:nvPr/>
        </p:nvGraphicFramePr>
        <p:xfrm>
          <a:off x="147918" y="2201400"/>
          <a:ext cx="4108295" cy="2901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0881">
                  <a:extLst>
                    <a:ext uri="{9D8B030D-6E8A-4147-A177-3AD203B41FA5}">
                      <a16:colId xmlns:a16="http://schemas.microsoft.com/office/drawing/2014/main" val="1269348941"/>
                    </a:ext>
                  </a:extLst>
                </a:gridCol>
                <a:gridCol w="1637414">
                  <a:extLst>
                    <a:ext uri="{9D8B030D-6E8A-4147-A177-3AD203B41FA5}">
                      <a16:colId xmlns:a16="http://schemas.microsoft.com/office/drawing/2014/main" val="151255749"/>
                    </a:ext>
                  </a:extLst>
                </a:gridCol>
              </a:tblGrid>
              <a:tr h="223672">
                <a:tc>
                  <a:txBody>
                    <a:bodyPr/>
                    <a:lstStyle/>
                    <a:p>
                      <a:pPr marL="404495" indent="-271145" algn="ctr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 Head</a:t>
                      </a:r>
                      <a:endParaRPr lang="en-IN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4495" indent="-271145" algn="ctr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in ₹</a:t>
                      </a:r>
                      <a:endParaRPr lang="en-IN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222010"/>
                  </a:ext>
                </a:extLst>
              </a:tr>
              <a:tr h="331144">
                <a:tc>
                  <a:txBody>
                    <a:bodyPr/>
                    <a:lstStyle/>
                    <a:p>
                      <a:pPr marL="404495" indent="-271145" algn="l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Patent filing fee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4495" indent="-271145" algn="ctr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₹ 1,600/- 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2154065"/>
                  </a:ext>
                </a:extLst>
              </a:tr>
              <a:tr h="233916">
                <a:tc>
                  <a:txBody>
                    <a:bodyPr/>
                    <a:lstStyle/>
                    <a:p>
                      <a:pPr marL="404495" indent="-271145" algn="just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IN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Examination  fee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4495" indent="-271145" algn="ctr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₹ 4,000/-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405958"/>
                  </a:ext>
                </a:extLst>
              </a:tr>
              <a:tr h="733036">
                <a:tc>
                  <a:txBody>
                    <a:bodyPr/>
                    <a:lstStyle/>
                    <a:p>
                      <a:pPr marL="404495" indent="-271145" algn="just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</a:p>
                    <a:p>
                      <a:pPr marL="404495" indent="-271145" algn="just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Application 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4495" indent="-271145" algn="ctr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₹ 5,600 /-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4152254"/>
                  </a:ext>
                </a:extLst>
              </a:tr>
              <a:tr h="12881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sz="18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                                                                  (Maximum Application 100 per Institute)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4495" indent="-271145" algn="ctr">
                        <a:spcBef>
                          <a:spcPts val="645"/>
                        </a:spcBef>
                        <a:spcAft>
                          <a:spcPts val="0"/>
                        </a:spcAft>
                        <a:tabLst>
                          <a:tab pos="403860" algn="l"/>
                          <a:tab pos="404495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₹ 5,60,000/-</a:t>
                      </a:r>
                      <a:endParaRPr lang="en-IN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922368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E7E2A029-FDC0-5248-54B2-1DA5BC1718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52" t="6747" r="6589" b="4326"/>
          <a:stretch/>
        </p:blipFill>
        <p:spPr>
          <a:xfrm>
            <a:off x="4380613" y="2201400"/>
            <a:ext cx="7811387" cy="42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46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492" y="1251597"/>
            <a:ext cx="961343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/>
              <a:t>Benefits of HEIs / Incubation Centre’s: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Design / Fabrication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Mentorship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Product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IP Protection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Technology Transfer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5E9D37-DEC5-B99D-CD49-18A9BDBFC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9" y="115689"/>
            <a:ext cx="1504950" cy="723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CC276C-AAF9-0F53-679B-BCD2A29D6A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03" y="248679"/>
            <a:ext cx="1673821" cy="6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793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B96E522-58F1-9725-E5B9-6F6AA5C4503D}"/>
              </a:ext>
            </a:extLst>
          </p:cNvPr>
          <p:cNvGrpSpPr/>
          <p:nvPr/>
        </p:nvGrpSpPr>
        <p:grpSpPr>
          <a:xfrm>
            <a:off x="199558" y="585677"/>
            <a:ext cx="6648994" cy="6110123"/>
            <a:chOff x="974338" y="526029"/>
            <a:chExt cx="6648994" cy="6110123"/>
          </a:xfrm>
        </p:grpSpPr>
        <p:grpSp>
          <p:nvGrpSpPr>
            <p:cNvPr id="61" name="Group 60"/>
            <p:cNvGrpSpPr/>
            <p:nvPr/>
          </p:nvGrpSpPr>
          <p:grpSpPr>
            <a:xfrm>
              <a:off x="974338" y="526029"/>
              <a:ext cx="6648994" cy="6110123"/>
              <a:chOff x="117567" y="561480"/>
              <a:chExt cx="6648994" cy="6110123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117567" y="561480"/>
                <a:ext cx="6648994" cy="6110123"/>
                <a:chOff x="0" y="3293"/>
                <a:chExt cx="7589520" cy="6854705"/>
              </a:xfrm>
            </p:grpSpPr>
            <p:grpSp>
              <p:nvGrpSpPr>
                <p:cNvPr id="134" name="Group 67"/>
                <p:cNvGrpSpPr/>
                <p:nvPr/>
              </p:nvGrpSpPr>
              <p:grpSpPr>
                <a:xfrm>
                  <a:off x="0" y="3293"/>
                  <a:ext cx="7589520" cy="6854705"/>
                  <a:chOff x="548484" y="-2"/>
                  <a:chExt cx="5692140" cy="6610865"/>
                </a:xfrm>
              </p:grpSpPr>
              <p:grpSp>
                <p:nvGrpSpPr>
                  <p:cNvPr id="137" name="Group 65"/>
                  <p:cNvGrpSpPr/>
                  <p:nvPr/>
                </p:nvGrpSpPr>
                <p:grpSpPr>
                  <a:xfrm>
                    <a:off x="548484" y="-2"/>
                    <a:ext cx="5692140" cy="6610865"/>
                    <a:chOff x="548484" y="-2"/>
                    <a:chExt cx="5692140" cy="6610865"/>
                  </a:xfrm>
                </p:grpSpPr>
                <p:pic>
                  <p:nvPicPr>
                    <p:cNvPr id="139" name="Picture 138"/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colorTemperature colorTemp="53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3604"/>
                    <a:stretch>
                      <a:fillRect/>
                    </a:stretch>
                  </p:blipFill>
                  <p:spPr>
                    <a:xfrm>
                      <a:off x="548484" y="-2"/>
                      <a:ext cx="5692140" cy="6610865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40" name="Straight Arrow Connector 139"/>
                    <p:cNvCxnSpPr/>
                    <p:nvPr/>
                  </p:nvCxnSpPr>
                  <p:spPr>
                    <a:xfrm rot="10800000" flipV="1">
                      <a:off x="2434281" y="1964724"/>
                      <a:ext cx="852617" cy="37070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Straight Arrow Connector 140"/>
                    <p:cNvCxnSpPr/>
                    <p:nvPr/>
                  </p:nvCxnSpPr>
                  <p:spPr>
                    <a:xfrm flipH="1">
                      <a:off x="2533135" y="2353754"/>
                      <a:ext cx="987331" cy="43456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" name="Straight Arrow Connector 141"/>
                    <p:cNvCxnSpPr/>
                    <p:nvPr/>
                  </p:nvCxnSpPr>
                  <p:spPr>
                    <a:xfrm flipV="1">
                      <a:off x="1507524" y="5053914"/>
                      <a:ext cx="370703" cy="197708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" name="Straight Arrow Connector 142"/>
                    <p:cNvCxnSpPr/>
                    <p:nvPr/>
                  </p:nvCxnSpPr>
                  <p:spPr>
                    <a:xfrm rot="10800000">
                      <a:off x="3464012" y="4786184"/>
                      <a:ext cx="292443" cy="20595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8" name="Rectangle 137"/>
                  <p:cNvSpPr/>
                  <p:nvPr/>
                </p:nvSpPr>
                <p:spPr>
                  <a:xfrm>
                    <a:off x="4510219" y="308918"/>
                    <a:ext cx="778476" cy="135924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cxnSp>
              <p:nvCxnSpPr>
                <p:cNvPr id="135" name="Straight Arrow Connector 134"/>
                <p:cNvCxnSpPr/>
                <p:nvPr/>
              </p:nvCxnSpPr>
              <p:spPr>
                <a:xfrm rot="10800000">
                  <a:off x="3277771" y="5987096"/>
                  <a:ext cx="389924" cy="21355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Freeform 135"/>
                <p:cNvSpPr/>
                <p:nvPr/>
              </p:nvSpPr>
              <p:spPr>
                <a:xfrm>
                  <a:off x="1981200" y="1143000"/>
                  <a:ext cx="428494" cy="401059"/>
                </a:xfrm>
                <a:custGeom>
                  <a:avLst/>
                  <a:gdLst>
                    <a:gd name="connsiteX0" fmla="*/ 0 w 428494"/>
                    <a:gd name="connsiteY0" fmla="*/ 0 h 401059"/>
                    <a:gd name="connsiteX1" fmla="*/ 60960 w 428494"/>
                    <a:gd name="connsiteY1" fmla="*/ 15240 h 401059"/>
                    <a:gd name="connsiteX2" fmla="*/ 121920 w 428494"/>
                    <a:gd name="connsiteY2" fmla="*/ 106680 h 401059"/>
                    <a:gd name="connsiteX3" fmla="*/ 137160 w 428494"/>
                    <a:gd name="connsiteY3" fmla="*/ 152400 h 401059"/>
                    <a:gd name="connsiteX4" fmla="*/ 198120 w 428494"/>
                    <a:gd name="connsiteY4" fmla="*/ 167640 h 401059"/>
                    <a:gd name="connsiteX5" fmla="*/ 365760 w 428494"/>
                    <a:gd name="connsiteY5" fmla="*/ 228600 h 401059"/>
                    <a:gd name="connsiteX6" fmla="*/ 411480 w 428494"/>
                    <a:gd name="connsiteY6" fmla="*/ 259080 h 401059"/>
                    <a:gd name="connsiteX7" fmla="*/ 426720 w 428494"/>
                    <a:gd name="connsiteY7" fmla="*/ 304800 h 401059"/>
                    <a:gd name="connsiteX8" fmla="*/ 411480 w 428494"/>
                    <a:gd name="connsiteY8" fmla="*/ 396240 h 40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8494" h="401059">
                      <a:moveTo>
                        <a:pt x="0" y="0"/>
                      </a:moveTo>
                      <a:cubicBezTo>
                        <a:pt x="20320" y="5080"/>
                        <a:pt x="45197" y="1447"/>
                        <a:pt x="60960" y="15240"/>
                      </a:cubicBezTo>
                      <a:cubicBezTo>
                        <a:pt x="88529" y="39363"/>
                        <a:pt x="110336" y="71927"/>
                        <a:pt x="121920" y="106680"/>
                      </a:cubicBezTo>
                      <a:cubicBezTo>
                        <a:pt x="127000" y="121920"/>
                        <a:pt x="124616" y="142365"/>
                        <a:pt x="137160" y="152400"/>
                      </a:cubicBezTo>
                      <a:cubicBezTo>
                        <a:pt x="153516" y="165484"/>
                        <a:pt x="177800" y="162560"/>
                        <a:pt x="198120" y="167640"/>
                      </a:cubicBezTo>
                      <a:cubicBezTo>
                        <a:pt x="232006" y="269299"/>
                        <a:pt x="189424" y="187907"/>
                        <a:pt x="365760" y="228600"/>
                      </a:cubicBezTo>
                      <a:cubicBezTo>
                        <a:pt x="383607" y="232719"/>
                        <a:pt x="396240" y="248920"/>
                        <a:pt x="411480" y="259080"/>
                      </a:cubicBezTo>
                      <a:cubicBezTo>
                        <a:pt x="416560" y="274320"/>
                        <a:pt x="428494" y="288834"/>
                        <a:pt x="426720" y="304800"/>
                      </a:cubicBezTo>
                      <a:cubicBezTo>
                        <a:pt x="416025" y="401059"/>
                        <a:pt x="360729" y="396240"/>
                        <a:pt x="411480" y="396240"/>
                      </a:cubicBezTo>
                    </a:path>
                  </a:pathLst>
                </a:cu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grpSp>
            <p:nvGrpSpPr>
              <p:cNvPr id="63" name="Group 62"/>
              <p:cNvGrpSpPr/>
              <p:nvPr/>
            </p:nvGrpSpPr>
            <p:grpSpPr>
              <a:xfrm>
                <a:off x="906553" y="1640439"/>
                <a:ext cx="5602244" cy="4732041"/>
                <a:chOff x="906553" y="1640439"/>
                <a:chExt cx="5602244" cy="4732041"/>
              </a:xfrm>
            </p:grpSpPr>
            <p:cxnSp>
              <p:nvCxnSpPr>
                <p:cNvPr id="64" name="Straight Arrow Connector 63"/>
                <p:cNvCxnSpPr/>
                <p:nvPr/>
              </p:nvCxnSpPr>
              <p:spPr>
                <a:xfrm flipV="1">
                  <a:off x="1116176" y="4275979"/>
                  <a:ext cx="280619" cy="29026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/>
                <p:cNvCxnSpPr/>
                <p:nvPr/>
              </p:nvCxnSpPr>
              <p:spPr>
                <a:xfrm flipH="1" flipV="1">
                  <a:off x="1067932" y="4188353"/>
                  <a:ext cx="48244" cy="42276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/>
                <p:cNvSpPr txBox="1"/>
                <p:nvPr/>
              </p:nvSpPr>
              <p:spPr>
                <a:xfrm rot="2384283">
                  <a:off x="1915475" y="6033926"/>
                  <a:ext cx="72205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271</a:t>
                  </a: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5427375" y="5642806"/>
                  <a:ext cx="72205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</a:t>
                  </a: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3968636" y="3129396"/>
                  <a:ext cx="6625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245</a:t>
                  </a: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 rot="18994379">
                  <a:off x="3140037" y="3920439"/>
                  <a:ext cx="6625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170</a:t>
                  </a: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906553" y="4466212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12</a:t>
                  </a: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906553" y="5304314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60</a:t>
                  </a: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3838837" y="3520842"/>
                  <a:ext cx="56589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164</a:t>
                  </a: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1686173" y="5030452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356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682937" y="4282514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505</a:t>
                  </a: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721189" y="4050763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136</a:t>
                  </a: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4357211" y="3556055"/>
                  <a:ext cx="6625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149</a:t>
                  </a: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5846257" y="2469337"/>
                  <a:ext cx="6625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16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5457133" y="2900575"/>
                  <a:ext cx="6625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216</a:t>
                  </a: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3471307" y="2500465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116</a:t>
                  </a: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1967148" y="2457682"/>
                  <a:ext cx="6625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209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5654612" y="3210697"/>
                  <a:ext cx="6625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20</a:t>
                  </a: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5027124" y="3113733"/>
                  <a:ext cx="6625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28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496247" y="3594370"/>
                  <a:ext cx="66254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32</a:t>
                  </a: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5753924" y="2925740"/>
                  <a:ext cx="6625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18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4547459" y="2757032"/>
                  <a:ext cx="6625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6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38</a:t>
                  </a: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5195812" y="3451245"/>
                  <a:ext cx="66254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17</a:t>
                  </a: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2852736" y="2844994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498</a:t>
                  </a: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2607703" y="2308949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137</a:t>
                  </a: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2524008" y="5094297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163</a:t>
                  </a: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3257872" y="5722111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</a:t>
                  </a: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2350630" y="5842235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238</a:t>
                  </a:r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2533561" y="4586249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127</a:t>
                  </a:r>
                </a:p>
              </p:txBody>
            </p:sp>
            <p:sp>
              <p:nvSpPr>
                <p:cNvPr id="127" name="TextBox 126"/>
                <p:cNvSpPr txBox="1"/>
                <p:nvPr/>
              </p:nvSpPr>
              <p:spPr>
                <a:xfrm>
                  <a:off x="3213543" y="2164132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35</a:t>
                  </a:r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1008302" y="3636037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158</a:t>
                  </a:r>
                </a:p>
              </p:txBody>
            </p:sp>
            <p:sp>
              <p:nvSpPr>
                <p:cNvPr id="129" name="TextBox 128"/>
                <p:cNvSpPr txBox="1"/>
                <p:nvPr/>
              </p:nvSpPr>
              <p:spPr>
                <a:xfrm>
                  <a:off x="2197847" y="1943047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67</a:t>
                  </a:r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1709674" y="1640439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210</a:t>
                  </a: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2295885" y="3599467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237</a:t>
                  </a:r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1780873" y="2154168"/>
                  <a:ext cx="6625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203</a:t>
                  </a:r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1247058" y="2876867"/>
                  <a:ext cx="6625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216</a:t>
                  </a:r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3311812" y="1592451"/>
              <a:ext cx="450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2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769609" y="5657869"/>
              <a:ext cx="318506" cy="2015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533147" y="545818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1</a:t>
              </a:r>
            </a:p>
          </p:txBody>
        </p:sp>
      </p:grpSp>
      <p:grpSp>
        <p:nvGrpSpPr>
          <p:cNvPr id="6" name="Group 60">
            <a:extLst>
              <a:ext uri="{FF2B5EF4-FFF2-40B4-BE49-F238E27FC236}">
                <a16:creationId xmlns:a16="http://schemas.microsoft.com/office/drawing/2014/main" id="{7A23A64D-BE9B-4D11-0652-21CDE9986D13}"/>
              </a:ext>
            </a:extLst>
          </p:cNvPr>
          <p:cNvGrpSpPr>
            <a:grpSpLocks/>
          </p:cNvGrpSpPr>
          <p:nvPr/>
        </p:nvGrpSpPr>
        <p:grpSpPr bwMode="auto">
          <a:xfrm>
            <a:off x="6737047" y="835792"/>
            <a:ext cx="5284508" cy="5587075"/>
            <a:chOff x="117567" y="535261"/>
            <a:chExt cx="6648994" cy="6110123"/>
          </a:xfrm>
        </p:grpSpPr>
        <p:grpSp>
          <p:nvGrpSpPr>
            <p:cNvPr id="8" name="Group 61">
              <a:extLst>
                <a:ext uri="{FF2B5EF4-FFF2-40B4-BE49-F238E27FC236}">
                  <a16:creationId xmlns:a16="http://schemas.microsoft.com/office/drawing/2014/main" id="{D9C5A8C7-9AA9-C948-D534-0EF70555A3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567" y="535261"/>
              <a:ext cx="6648994" cy="6110123"/>
              <a:chOff x="0" y="-26121"/>
              <a:chExt cx="7589520" cy="6854705"/>
            </a:xfrm>
          </p:grpSpPr>
          <p:grpSp>
            <p:nvGrpSpPr>
              <p:cNvPr id="46" name="Group 67">
                <a:extLst>
                  <a:ext uri="{FF2B5EF4-FFF2-40B4-BE49-F238E27FC236}">
                    <a16:creationId xmlns:a16="http://schemas.microsoft.com/office/drawing/2014/main" id="{1F1E87A8-E8A8-EAAA-A42B-CAB943BE07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-26121"/>
                <a:ext cx="7589520" cy="6854705"/>
                <a:chOff x="548484" y="-28370"/>
                <a:chExt cx="5692140" cy="6610865"/>
              </a:xfrm>
            </p:grpSpPr>
            <p:grpSp>
              <p:nvGrpSpPr>
                <p:cNvPr id="49" name="Group 65">
                  <a:extLst>
                    <a:ext uri="{FF2B5EF4-FFF2-40B4-BE49-F238E27FC236}">
                      <a16:creationId xmlns:a16="http://schemas.microsoft.com/office/drawing/2014/main" id="{1F191912-5CA3-C0FB-BA32-DC89332584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484" y="-28370"/>
                  <a:ext cx="5692140" cy="6610865"/>
                  <a:chOff x="548484" y="-28370"/>
                  <a:chExt cx="5692140" cy="6610865"/>
                </a:xfrm>
              </p:grpSpPr>
              <p:pic>
                <p:nvPicPr>
                  <p:cNvPr id="51" name="Picture 138">
                    <a:extLst>
                      <a:ext uri="{FF2B5EF4-FFF2-40B4-BE49-F238E27FC236}">
                        <a16:creationId xmlns:a16="http://schemas.microsoft.com/office/drawing/2014/main" id="{364EEAD8-B6BE-8E67-3ACC-EA414685B52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3604"/>
                  <a:stretch>
                    <a:fillRect/>
                  </a:stretch>
                </p:blipFill>
                <p:spPr bwMode="auto">
                  <a:xfrm>
                    <a:off x="548484" y="-28370"/>
                    <a:ext cx="5692140" cy="66108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cxnSp>
                <p:nvCxnSpPr>
                  <p:cNvPr id="52" name="Straight Arrow Connector 51">
                    <a:extLst>
                      <a:ext uri="{FF2B5EF4-FFF2-40B4-BE49-F238E27FC236}">
                        <a16:creationId xmlns:a16="http://schemas.microsoft.com/office/drawing/2014/main" id="{B015F2EE-A6CF-7A79-6F3A-B23CDF076A3E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433632" y="1964880"/>
                    <a:ext cx="853549" cy="36068"/>
                  </a:xfrm>
                  <a:prstGeom prst="straightConnector1">
                    <a:avLst/>
                  </a:prstGeom>
                  <a:ln w="3810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Arrow Connector 52">
                    <a:extLst>
                      <a:ext uri="{FF2B5EF4-FFF2-40B4-BE49-F238E27FC236}">
                        <a16:creationId xmlns:a16="http://schemas.microsoft.com/office/drawing/2014/main" id="{6DB4AA5D-F534-D7B1-E1A7-9420ABA328E2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532850" y="2353047"/>
                    <a:ext cx="988106" cy="44656"/>
                  </a:xfrm>
                  <a:prstGeom prst="straightConnector1">
                    <a:avLst/>
                  </a:prstGeom>
                  <a:ln w="3810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Arrow Connector 53">
                    <a:extLst>
                      <a:ext uri="{FF2B5EF4-FFF2-40B4-BE49-F238E27FC236}">
                        <a16:creationId xmlns:a16="http://schemas.microsoft.com/office/drawing/2014/main" id="{FD24217A-74AB-9839-28A6-0A4FF8B0F23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508047" y="5054759"/>
                    <a:ext cx="369690" cy="197519"/>
                  </a:xfrm>
                  <a:prstGeom prst="straightConnector1">
                    <a:avLst/>
                  </a:prstGeom>
                  <a:ln w="3810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Arrow Connector 55">
                    <a:extLst>
                      <a:ext uri="{FF2B5EF4-FFF2-40B4-BE49-F238E27FC236}">
                        <a16:creationId xmlns:a16="http://schemas.microsoft.com/office/drawing/2014/main" id="{F15A6AE8-B69D-CB08-50F2-38641E51AB62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3463871" y="4786821"/>
                    <a:ext cx="292218" cy="20611"/>
                  </a:xfrm>
                  <a:prstGeom prst="straightConnector1">
                    <a:avLst/>
                  </a:prstGeom>
                  <a:ln w="3810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ECF97BA-84B8-E953-791A-8D4C4B0E03F5}"/>
                    </a:ext>
                  </a:extLst>
                </p:cNvPr>
                <p:cNvSpPr/>
                <p:nvPr/>
              </p:nvSpPr>
              <p:spPr>
                <a:xfrm>
                  <a:off x="4510420" y="309158"/>
                  <a:ext cx="778795" cy="135858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40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532D5882-4CF9-36EB-4998-69AD03F1094D}"/>
                  </a:ext>
                </a:extLst>
              </p:cNvPr>
              <p:cNvCxnSpPr/>
              <p:nvPr/>
            </p:nvCxnSpPr>
            <p:spPr>
              <a:xfrm rot="10800000">
                <a:off x="3278282" y="5987136"/>
                <a:ext cx="389624" cy="21371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Freeform 135">
                <a:extLst>
                  <a:ext uri="{FF2B5EF4-FFF2-40B4-BE49-F238E27FC236}">
                    <a16:creationId xmlns:a16="http://schemas.microsoft.com/office/drawing/2014/main" id="{4986F3AC-397C-C0F3-97EC-73EDDBD43FC2}"/>
                  </a:ext>
                </a:extLst>
              </p:cNvPr>
              <p:cNvSpPr/>
              <p:nvPr/>
            </p:nvSpPr>
            <p:spPr>
              <a:xfrm>
                <a:off x="1980742" y="1143073"/>
                <a:ext cx="429492" cy="400703"/>
              </a:xfrm>
              <a:custGeom>
                <a:avLst/>
                <a:gdLst>
                  <a:gd name="connsiteX0" fmla="*/ 0 w 428494"/>
                  <a:gd name="connsiteY0" fmla="*/ 0 h 401059"/>
                  <a:gd name="connsiteX1" fmla="*/ 60960 w 428494"/>
                  <a:gd name="connsiteY1" fmla="*/ 15240 h 401059"/>
                  <a:gd name="connsiteX2" fmla="*/ 121920 w 428494"/>
                  <a:gd name="connsiteY2" fmla="*/ 106680 h 401059"/>
                  <a:gd name="connsiteX3" fmla="*/ 137160 w 428494"/>
                  <a:gd name="connsiteY3" fmla="*/ 152400 h 401059"/>
                  <a:gd name="connsiteX4" fmla="*/ 198120 w 428494"/>
                  <a:gd name="connsiteY4" fmla="*/ 167640 h 401059"/>
                  <a:gd name="connsiteX5" fmla="*/ 365760 w 428494"/>
                  <a:gd name="connsiteY5" fmla="*/ 228600 h 401059"/>
                  <a:gd name="connsiteX6" fmla="*/ 411480 w 428494"/>
                  <a:gd name="connsiteY6" fmla="*/ 259080 h 401059"/>
                  <a:gd name="connsiteX7" fmla="*/ 426720 w 428494"/>
                  <a:gd name="connsiteY7" fmla="*/ 304800 h 401059"/>
                  <a:gd name="connsiteX8" fmla="*/ 411480 w 428494"/>
                  <a:gd name="connsiteY8" fmla="*/ 396240 h 401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8494" h="401059">
                    <a:moveTo>
                      <a:pt x="0" y="0"/>
                    </a:moveTo>
                    <a:cubicBezTo>
                      <a:pt x="20320" y="5080"/>
                      <a:pt x="45197" y="1447"/>
                      <a:pt x="60960" y="15240"/>
                    </a:cubicBezTo>
                    <a:cubicBezTo>
                      <a:pt x="88529" y="39363"/>
                      <a:pt x="110336" y="71927"/>
                      <a:pt x="121920" y="106680"/>
                    </a:cubicBezTo>
                    <a:cubicBezTo>
                      <a:pt x="127000" y="121920"/>
                      <a:pt x="124616" y="142365"/>
                      <a:pt x="137160" y="152400"/>
                    </a:cubicBezTo>
                    <a:cubicBezTo>
                      <a:pt x="153516" y="165484"/>
                      <a:pt x="177800" y="162560"/>
                      <a:pt x="198120" y="167640"/>
                    </a:cubicBezTo>
                    <a:cubicBezTo>
                      <a:pt x="232006" y="269299"/>
                      <a:pt x="189424" y="187907"/>
                      <a:pt x="365760" y="228600"/>
                    </a:cubicBezTo>
                    <a:cubicBezTo>
                      <a:pt x="383607" y="232719"/>
                      <a:pt x="396240" y="248920"/>
                      <a:pt x="411480" y="259080"/>
                    </a:cubicBezTo>
                    <a:cubicBezTo>
                      <a:pt x="416560" y="274320"/>
                      <a:pt x="428494" y="288834"/>
                      <a:pt x="426720" y="304800"/>
                    </a:cubicBezTo>
                    <a:cubicBezTo>
                      <a:pt x="416025" y="401059"/>
                      <a:pt x="360729" y="396240"/>
                      <a:pt x="411480" y="396240"/>
                    </a:cubicBezTo>
                  </a:path>
                </a:pathLst>
              </a:cu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9" name="Group 62">
              <a:extLst>
                <a:ext uri="{FF2B5EF4-FFF2-40B4-BE49-F238E27FC236}">
                  <a16:creationId xmlns:a16="http://schemas.microsoft.com/office/drawing/2014/main" id="{C4C2C350-5D7F-0ED8-7011-EDFE1F383D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6553" y="1640439"/>
              <a:ext cx="5602244" cy="4732041"/>
              <a:chOff x="906553" y="1640439"/>
              <a:chExt cx="5602244" cy="4732041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E4F3862A-E54C-D1BE-4C94-2ACE8F4809B5}"/>
                  </a:ext>
                </a:extLst>
              </p:cNvPr>
              <p:cNvCxnSpPr/>
              <p:nvPr/>
            </p:nvCxnSpPr>
            <p:spPr>
              <a:xfrm flipV="1">
                <a:off x="1116187" y="4276130"/>
                <a:ext cx="281010" cy="290504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45F4AC8-CB0E-EEF0-9EA9-3ACE2A859E26}"/>
                  </a:ext>
                </a:extLst>
              </p:cNvPr>
              <p:cNvCxnSpPr/>
              <p:nvPr/>
            </p:nvCxnSpPr>
            <p:spPr>
              <a:xfrm flipH="1" flipV="1">
                <a:off x="1068558" y="4188820"/>
                <a:ext cx="47629" cy="422264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67">
                <a:extLst>
                  <a:ext uri="{FF2B5EF4-FFF2-40B4-BE49-F238E27FC236}">
                    <a16:creationId xmlns:a16="http://schemas.microsoft.com/office/drawing/2014/main" id="{0FEE6F71-5629-F3B6-2E08-920AE138D0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384283">
                <a:off x="1915475" y="6033926"/>
                <a:ext cx="72205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6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23</a:t>
                </a:r>
              </a:p>
            </p:txBody>
          </p:sp>
          <p:sp>
            <p:nvSpPr>
              <p:cNvPr id="13" name="TextBox 71">
                <a:extLst>
                  <a:ext uri="{FF2B5EF4-FFF2-40B4-BE49-F238E27FC236}">
                    <a16:creationId xmlns:a16="http://schemas.microsoft.com/office/drawing/2014/main" id="{D56A9285-5221-DBCD-02B9-BACFE57BE9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7375" y="5642806"/>
                <a:ext cx="72205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80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8</a:t>
                </a:r>
              </a:p>
            </p:txBody>
          </p:sp>
          <p:sp>
            <p:nvSpPr>
              <p:cNvPr id="14" name="TextBox 72">
                <a:extLst>
                  <a:ext uri="{FF2B5EF4-FFF2-40B4-BE49-F238E27FC236}">
                    <a16:creationId xmlns:a16="http://schemas.microsoft.com/office/drawing/2014/main" id="{1C8D1252-4223-2E22-8F56-A2CF6C0808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8636" y="3129396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26</a:t>
                </a:r>
              </a:p>
            </p:txBody>
          </p:sp>
          <p:sp>
            <p:nvSpPr>
              <p:cNvPr id="15" name="TextBox 73">
                <a:extLst>
                  <a:ext uri="{FF2B5EF4-FFF2-40B4-BE49-F238E27FC236}">
                    <a16:creationId xmlns:a16="http://schemas.microsoft.com/office/drawing/2014/main" id="{B9BB1683-3C79-8D16-422D-59E7906ACC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8994379">
                <a:off x="3140037" y="3951220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214</a:t>
                </a:r>
              </a:p>
            </p:txBody>
          </p:sp>
          <p:sp>
            <p:nvSpPr>
              <p:cNvPr id="16" name="TextBox 74">
                <a:extLst>
                  <a:ext uri="{FF2B5EF4-FFF2-40B4-BE49-F238E27FC236}">
                    <a16:creationId xmlns:a16="http://schemas.microsoft.com/office/drawing/2014/main" id="{C6950EC1-D3D6-BBDE-D04D-BA3BC47BDC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6553" y="4466212"/>
                <a:ext cx="6625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20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4</a:t>
                </a:r>
              </a:p>
            </p:txBody>
          </p:sp>
          <p:sp>
            <p:nvSpPr>
              <p:cNvPr id="17" name="TextBox 75">
                <a:extLst>
                  <a:ext uri="{FF2B5EF4-FFF2-40B4-BE49-F238E27FC236}">
                    <a16:creationId xmlns:a16="http://schemas.microsoft.com/office/drawing/2014/main" id="{C406C252-5754-4D5A-B790-04DF338131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6553" y="5304314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14</a:t>
                </a:r>
              </a:p>
            </p:txBody>
          </p:sp>
          <p:sp>
            <p:nvSpPr>
              <p:cNvPr id="18" name="TextBox 76">
                <a:extLst>
                  <a:ext uri="{FF2B5EF4-FFF2-40B4-BE49-F238E27FC236}">
                    <a16:creationId xmlns:a16="http://schemas.microsoft.com/office/drawing/2014/main" id="{C174768E-F80B-8AB4-D42E-C7F5033FE6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8837" y="3520842"/>
                <a:ext cx="56589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6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21</a:t>
                </a:r>
              </a:p>
            </p:txBody>
          </p:sp>
          <p:sp>
            <p:nvSpPr>
              <p:cNvPr id="19" name="TextBox 77">
                <a:extLst>
                  <a:ext uri="{FF2B5EF4-FFF2-40B4-BE49-F238E27FC236}">
                    <a16:creationId xmlns:a16="http://schemas.microsoft.com/office/drawing/2014/main" id="{3176CD14-F683-1331-D07F-7437F53396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6173" y="5030452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158</a:t>
                </a:r>
              </a:p>
            </p:txBody>
          </p:sp>
          <p:sp>
            <p:nvSpPr>
              <p:cNvPr id="20" name="TextBox 80">
                <a:extLst>
                  <a:ext uri="{FF2B5EF4-FFF2-40B4-BE49-F238E27FC236}">
                    <a16:creationId xmlns:a16="http://schemas.microsoft.com/office/drawing/2014/main" id="{CF6B2FB2-372C-1EFA-0267-DDB445198E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2937" y="4282514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539</a:t>
                </a:r>
              </a:p>
            </p:txBody>
          </p:sp>
          <p:sp>
            <p:nvSpPr>
              <p:cNvPr id="21" name="TextBox 81">
                <a:extLst>
                  <a:ext uri="{FF2B5EF4-FFF2-40B4-BE49-F238E27FC236}">
                    <a16:creationId xmlns:a16="http://schemas.microsoft.com/office/drawing/2014/main" id="{0611C14F-B64F-3C98-D627-F6CAA69B91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1189" y="4050763"/>
                <a:ext cx="6625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20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42</a:t>
                </a:r>
              </a:p>
            </p:txBody>
          </p:sp>
          <p:sp>
            <p:nvSpPr>
              <p:cNvPr id="22" name="TextBox 83">
                <a:extLst>
                  <a:ext uri="{FF2B5EF4-FFF2-40B4-BE49-F238E27FC236}">
                    <a16:creationId xmlns:a16="http://schemas.microsoft.com/office/drawing/2014/main" id="{74E53DDC-B03B-4672-C612-1A23C6DD95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7211" y="3556055"/>
                <a:ext cx="66254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6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30</a:t>
                </a:r>
              </a:p>
            </p:txBody>
          </p:sp>
          <p:sp>
            <p:nvSpPr>
              <p:cNvPr id="23" name="TextBox 84">
                <a:extLst>
                  <a:ext uri="{FF2B5EF4-FFF2-40B4-BE49-F238E27FC236}">
                    <a16:creationId xmlns:a16="http://schemas.microsoft.com/office/drawing/2014/main" id="{1793BB07-E93F-A4D1-0D4C-0FA6396CC3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46257" y="2469337"/>
                <a:ext cx="66254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8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52</a:t>
                </a:r>
              </a:p>
            </p:txBody>
          </p:sp>
          <p:sp>
            <p:nvSpPr>
              <p:cNvPr id="24" name="TextBox 85">
                <a:extLst>
                  <a:ext uri="{FF2B5EF4-FFF2-40B4-BE49-F238E27FC236}">
                    <a16:creationId xmlns:a16="http://schemas.microsoft.com/office/drawing/2014/main" id="{590A912A-D664-568A-B720-17FE092DE3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58394" y="2952458"/>
                <a:ext cx="66254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6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280</a:t>
                </a:r>
              </a:p>
            </p:txBody>
          </p:sp>
          <p:sp>
            <p:nvSpPr>
              <p:cNvPr id="25" name="TextBox 86">
                <a:extLst>
                  <a:ext uri="{FF2B5EF4-FFF2-40B4-BE49-F238E27FC236}">
                    <a16:creationId xmlns:a16="http://schemas.microsoft.com/office/drawing/2014/main" id="{AB2D5E40-6CD8-BA3A-4724-5A7D256579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1307" y="2500465"/>
                <a:ext cx="6625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200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20</a:t>
                </a:r>
              </a:p>
            </p:txBody>
          </p:sp>
          <p:sp>
            <p:nvSpPr>
              <p:cNvPr id="26" name="TextBox 87">
                <a:extLst>
                  <a:ext uri="{FF2B5EF4-FFF2-40B4-BE49-F238E27FC236}">
                    <a16:creationId xmlns:a16="http://schemas.microsoft.com/office/drawing/2014/main" id="{808B29A9-879D-7BD6-7110-A4CE3E823A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97814" y="2403476"/>
                <a:ext cx="66254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8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147</a:t>
                </a:r>
              </a:p>
            </p:txBody>
          </p:sp>
          <p:sp>
            <p:nvSpPr>
              <p:cNvPr id="27" name="TextBox 90">
                <a:extLst>
                  <a:ext uri="{FF2B5EF4-FFF2-40B4-BE49-F238E27FC236}">
                    <a16:creationId xmlns:a16="http://schemas.microsoft.com/office/drawing/2014/main" id="{A24F4EFF-A861-4F18-539B-6524534225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7124" y="3113733"/>
                <a:ext cx="66254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8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21</a:t>
                </a:r>
              </a:p>
            </p:txBody>
          </p:sp>
          <p:sp>
            <p:nvSpPr>
              <p:cNvPr id="28" name="TextBox 91">
                <a:extLst>
                  <a:ext uri="{FF2B5EF4-FFF2-40B4-BE49-F238E27FC236}">
                    <a16:creationId xmlns:a16="http://schemas.microsoft.com/office/drawing/2014/main" id="{1449C7FB-D002-3FD2-B80A-AB907FB531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86220" y="3458259"/>
                <a:ext cx="6625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20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16</a:t>
                </a:r>
              </a:p>
            </p:txBody>
          </p:sp>
          <p:sp>
            <p:nvSpPr>
              <p:cNvPr id="30" name="TextBox 92">
                <a:extLst>
                  <a:ext uri="{FF2B5EF4-FFF2-40B4-BE49-F238E27FC236}">
                    <a16:creationId xmlns:a16="http://schemas.microsoft.com/office/drawing/2014/main" id="{F3D6E964-D6E6-9D50-128E-B45251AC2C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3924" y="2925740"/>
                <a:ext cx="66254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IN" altLang="en-US" sz="1600" dirty="0">
                  <a:latin typeface="Cambria" panose="02040503050406030204" pitchFamily="18" charset="0"/>
                  <a:ea typeface="Cambria" panose="020405030504060302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31" name="TextBox 93">
                <a:extLst>
                  <a:ext uri="{FF2B5EF4-FFF2-40B4-BE49-F238E27FC236}">
                    <a16:creationId xmlns:a16="http://schemas.microsoft.com/office/drawing/2014/main" id="{CBDEC19C-22A6-D9A7-054A-D1612CDB29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47459" y="2757032"/>
                <a:ext cx="66254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6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33</a:t>
                </a:r>
              </a:p>
            </p:txBody>
          </p:sp>
          <p:sp>
            <p:nvSpPr>
              <p:cNvPr id="32" name="TextBox 94">
                <a:extLst>
                  <a:ext uri="{FF2B5EF4-FFF2-40B4-BE49-F238E27FC236}">
                    <a16:creationId xmlns:a16="http://schemas.microsoft.com/office/drawing/2014/main" id="{69B7DBAD-B95E-414B-C5CE-7AB61E0195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2200" y="3475423"/>
                <a:ext cx="66254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21</a:t>
                </a:r>
              </a:p>
            </p:txBody>
          </p:sp>
          <p:sp>
            <p:nvSpPr>
              <p:cNvPr id="33" name="TextBox 95">
                <a:extLst>
                  <a:ext uri="{FF2B5EF4-FFF2-40B4-BE49-F238E27FC236}">
                    <a16:creationId xmlns:a16="http://schemas.microsoft.com/office/drawing/2014/main" id="{98CEE0F9-CB33-C7C1-1CDF-ABA540BBBB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2736" y="2844994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934</a:t>
                </a:r>
              </a:p>
            </p:txBody>
          </p:sp>
          <p:sp>
            <p:nvSpPr>
              <p:cNvPr id="34" name="TextBox 96">
                <a:extLst>
                  <a:ext uri="{FF2B5EF4-FFF2-40B4-BE49-F238E27FC236}">
                    <a16:creationId xmlns:a16="http://schemas.microsoft.com/office/drawing/2014/main" id="{8AAD2665-3895-614C-570D-BA37011B24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07703" y="2308949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151</a:t>
                </a:r>
              </a:p>
            </p:txBody>
          </p:sp>
          <p:sp>
            <p:nvSpPr>
              <p:cNvPr id="35" name="TextBox 97">
                <a:extLst>
                  <a:ext uri="{FF2B5EF4-FFF2-40B4-BE49-F238E27FC236}">
                    <a16:creationId xmlns:a16="http://schemas.microsoft.com/office/drawing/2014/main" id="{9B76B33B-3E96-B04D-20A4-F96FD93188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4008" y="5094297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518</a:t>
                </a:r>
              </a:p>
            </p:txBody>
          </p:sp>
          <p:sp>
            <p:nvSpPr>
              <p:cNvPr id="36" name="TextBox 98">
                <a:extLst>
                  <a:ext uri="{FF2B5EF4-FFF2-40B4-BE49-F238E27FC236}">
                    <a16:creationId xmlns:a16="http://schemas.microsoft.com/office/drawing/2014/main" id="{EA0F19DF-69DE-74A2-CED0-3B6671BCF6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57872" y="5722111"/>
                <a:ext cx="6625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20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11</a:t>
                </a:r>
              </a:p>
            </p:txBody>
          </p:sp>
          <p:sp>
            <p:nvSpPr>
              <p:cNvPr id="37" name="TextBox 99">
                <a:extLst>
                  <a:ext uri="{FF2B5EF4-FFF2-40B4-BE49-F238E27FC236}">
                    <a16:creationId xmlns:a16="http://schemas.microsoft.com/office/drawing/2014/main" id="{4FAA3413-701C-8CD1-64EE-EBD337E974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0630" y="5842235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20</a:t>
                </a:r>
              </a:p>
            </p:txBody>
          </p:sp>
          <p:sp>
            <p:nvSpPr>
              <p:cNvPr id="38" name="TextBox 125">
                <a:extLst>
                  <a:ext uri="{FF2B5EF4-FFF2-40B4-BE49-F238E27FC236}">
                    <a16:creationId xmlns:a16="http://schemas.microsoft.com/office/drawing/2014/main" id="{DC3D4EA1-2DA9-41B8-4825-4BB591D1EB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33561" y="4586249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651</a:t>
                </a:r>
              </a:p>
            </p:txBody>
          </p:sp>
          <p:sp>
            <p:nvSpPr>
              <p:cNvPr id="39" name="TextBox 126">
                <a:extLst>
                  <a:ext uri="{FF2B5EF4-FFF2-40B4-BE49-F238E27FC236}">
                    <a16:creationId xmlns:a16="http://schemas.microsoft.com/office/drawing/2014/main" id="{5D632781-DABB-8B58-6D78-909D728814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3543" y="2164132"/>
                <a:ext cx="6625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200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06</a:t>
                </a:r>
              </a:p>
            </p:txBody>
          </p:sp>
          <p:sp>
            <p:nvSpPr>
              <p:cNvPr id="40" name="TextBox 127">
                <a:extLst>
                  <a:ext uri="{FF2B5EF4-FFF2-40B4-BE49-F238E27FC236}">
                    <a16:creationId xmlns:a16="http://schemas.microsoft.com/office/drawing/2014/main" id="{0D40A3E4-EE19-0174-E6BE-598F554D3A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302" y="3636037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280</a:t>
                </a:r>
              </a:p>
            </p:txBody>
          </p:sp>
          <p:sp>
            <p:nvSpPr>
              <p:cNvPr id="41" name="TextBox 128">
                <a:extLst>
                  <a:ext uri="{FF2B5EF4-FFF2-40B4-BE49-F238E27FC236}">
                    <a16:creationId xmlns:a16="http://schemas.microsoft.com/office/drawing/2014/main" id="{9511AEE7-A43D-FC50-0EAB-CF7FC3371E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7847" y="1943047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10</a:t>
                </a:r>
              </a:p>
            </p:txBody>
          </p:sp>
          <p:sp>
            <p:nvSpPr>
              <p:cNvPr id="42" name="TextBox 129">
                <a:extLst>
                  <a:ext uri="{FF2B5EF4-FFF2-40B4-BE49-F238E27FC236}">
                    <a16:creationId xmlns:a16="http://schemas.microsoft.com/office/drawing/2014/main" id="{9CC9DAEA-A8DE-77E5-142D-9F508DFA84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9674" y="1640439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207</a:t>
                </a:r>
              </a:p>
            </p:txBody>
          </p:sp>
          <p:sp>
            <p:nvSpPr>
              <p:cNvPr id="43" name="TextBox 130">
                <a:extLst>
                  <a:ext uri="{FF2B5EF4-FFF2-40B4-BE49-F238E27FC236}">
                    <a16:creationId xmlns:a16="http://schemas.microsoft.com/office/drawing/2014/main" id="{9C90C0C2-8788-A91E-8B03-5A7B06E3E6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5885" y="3599467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363</a:t>
                </a:r>
              </a:p>
            </p:txBody>
          </p:sp>
          <p:sp>
            <p:nvSpPr>
              <p:cNvPr id="44" name="TextBox 131">
                <a:extLst>
                  <a:ext uri="{FF2B5EF4-FFF2-40B4-BE49-F238E27FC236}">
                    <a16:creationId xmlns:a16="http://schemas.microsoft.com/office/drawing/2014/main" id="{DE93E069-64D2-5777-D5BC-2D79A4B65A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0873" y="2154168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22</a:t>
                </a:r>
              </a:p>
            </p:txBody>
          </p:sp>
          <p:sp>
            <p:nvSpPr>
              <p:cNvPr id="45" name="TextBox 132">
                <a:extLst>
                  <a:ext uri="{FF2B5EF4-FFF2-40B4-BE49-F238E27FC236}">
                    <a16:creationId xmlns:a16="http://schemas.microsoft.com/office/drawing/2014/main" id="{D7B15094-ABA5-DE25-7DA5-FD593A1D39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058" y="2876867"/>
                <a:ext cx="662540" cy="30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Segoe UI Semilight" panose="020B0402040204020203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N" altLang="en-US" sz="1400" dirty="0"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379</a:t>
                </a:r>
              </a:p>
            </p:txBody>
          </p:sp>
        </p:grpSp>
      </p:grpSp>
      <p:sp>
        <p:nvSpPr>
          <p:cNvPr id="29" name="Rectangle 28"/>
          <p:cNvSpPr/>
          <p:nvPr/>
        </p:nvSpPr>
        <p:spPr>
          <a:xfrm>
            <a:off x="-95860" y="538761"/>
            <a:ext cx="678278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School Innovation Council -  5190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6649251-F418-A3CE-B41A-19A69D946085}"/>
              </a:ext>
            </a:extLst>
          </p:cNvPr>
          <p:cNvSpPr txBox="1"/>
          <p:nvPr/>
        </p:nvSpPr>
        <p:spPr>
          <a:xfrm>
            <a:off x="6070600" y="554697"/>
            <a:ext cx="6121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PM SHRI Schools-5931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F9A99A-6A59-2357-D2CB-ADAAD51C4E65}"/>
              </a:ext>
            </a:extLst>
          </p:cNvPr>
          <p:cNvSpPr/>
          <p:nvPr/>
        </p:nvSpPr>
        <p:spPr>
          <a:xfrm>
            <a:off x="1966452" y="-13319"/>
            <a:ext cx="8396747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Registered School Innovation Council</a:t>
            </a:r>
            <a:endParaRPr lang="en-IN" sz="26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Google Shape;229;g62bfe2cf33cebcc9_47">
            <a:extLst>
              <a:ext uri="{FF2B5EF4-FFF2-40B4-BE49-F238E27FC236}">
                <a16:creationId xmlns:a16="http://schemas.microsoft.com/office/drawing/2014/main" id="{13657B03-A649-F0CF-8836-435386AA7A39}"/>
              </a:ext>
            </a:extLst>
          </p:cNvPr>
          <p:cNvCxnSpPr/>
          <p:nvPr/>
        </p:nvCxnSpPr>
        <p:spPr>
          <a:xfrm>
            <a:off x="31447" y="538761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17066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1D9A37-0561-C162-3E62-496BE8358F42}"/>
              </a:ext>
            </a:extLst>
          </p:cNvPr>
          <p:cNvGraphicFramePr>
            <a:graphicFrameLocks noGrp="1"/>
          </p:cNvGraphicFramePr>
          <p:nvPr/>
        </p:nvGraphicFramePr>
        <p:xfrm>
          <a:off x="6281738" y="804863"/>
          <a:ext cx="4946650" cy="581500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90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41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Theme </a:t>
                      </a:r>
                      <a:endParaRPr lang="en-IN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Ideas Count</a:t>
                      </a:r>
                      <a:endParaRPr lang="en-IN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IoT based technologies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Robotics</a:t>
                      </a:r>
                      <a:r>
                        <a:rPr lang="en-IN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</a:t>
                      </a:r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Drones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Education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 &amp; Green Technology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Processing/Nutrition/Biotech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713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 chain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Cybersecurity</a:t>
                      </a: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Defence &amp; Security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 &amp; Tourism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 Goods and Retail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Manufacturing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Fitness &amp; Sports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Fashion and Textiles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Mining,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Metals, Materials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Miscellaneous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Quantum Computing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Renewable/</a:t>
                      </a:r>
                      <a:r>
                        <a:rPr lang="en-IN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Sustainable Energy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Automation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 Technology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6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Agriculture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Rural Development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9506" name="TextBox 2">
            <a:extLst>
              <a:ext uri="{FF2B5EF4-FFF2-40B4-BE49-F238E27FC236}">
                <a16:creationId xmlns:a16="http://schemas.microsoft.com/office/drawing/2014/main" id="{CCC961B8-3A91-96B8-2871-27A35AC23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425450"/>
            <a:ext cx="1033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 wise Ideas received till data in SIC Innovation Contest – (SIC 4179+Jr SIH2556) = </a:t>
            </a:r>
            <a:r>
              <a:rPr lang="en-IN" altLang="en-US" sz="1800" b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6735</a:t>
            </a:r>
            <a:endParaRPr lang="en-IN" altLang="en-US" sz="1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07" name="Rectangle 3">
            <a:extLst>
              <a:ext uri="{FF2B5EF4-FFF2-40B4-BE49-F238E27FC236}">
                <a16:creationId xmlns:a16="http://schemas.microsoft.com/office/drawing/2014/main" id="{C42E3752-615D-60F2-181D-495E64BA2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0"/>
            <a:ext cx="729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School Innovation Contest 2023-24</a:t>
            </a:r>
            <a:endParaRPr lang="en-US" altLang="en-US" sz="3200" b="1" i="1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69F1C1-DAFB-4BE1-7CCE-AAA33DE5F74E}"/>
              </a:ext>
            </a:extLst>
          </p:cNvPr>
          <p:cNvGraphicFramePr>
            <a:graphicFrameLocks noGrp="1"/>
          </p:cNvGraphicFramePr>
          <p:nvPr/>
        </p:nvGraphicFramePr>
        <p:xfrm>
          <a:off x="146050" y="795338"/>
          <a:ext cx="5351463" cy="59705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133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Theme </a:t>
                      </a:r>
                      <a:endParaRPr lang="en-IN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5" marR="91475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Ideas Count</a:t>
                      </a:r>
                      <a:endParaRPr lang="en-IN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5" marR="91475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 &amp; Biomedical devices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Sustainable Environment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Management/Waste to Wealth Creation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831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Agriculture, Foodtech &amp; Rural Development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Renewable and Affordable Energy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Vehicles/ Electric vehicle/ Electric vehicle motor and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battery technology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Emerging Areas Innovation for Start-up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 / App Development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Cities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Disaster Management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Heritage &amp; Culture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ICT, cyber-physical systems,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u="none" strike="noStrike" baseline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Blockchain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Cognitive computing, Cloud computing, AI &amp; ML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8" marR="9528" marT="9524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Textiles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 Life Sciences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Portable Water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Medtech</a:t>
                      </a: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Biotech/ Healthcare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Toys &amp; Games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</a:t>
                      </a:r>
                      <a:r>
                        <a:rPr lang="en-US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ation &amp; Logistics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304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3700" y="1234572"/>
            <a:ext cx="118900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Idea ID: 1939</a:t>
            </a:r>
          </a:p>
          <a:p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Innovation Title: Posture Alert Device </a:t>
            </a:r>
          </a:p>
          <a:p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alert device to alert a user whenever he/she is not in the correct posture or not at a recommended distance e.g. leaning more forward or reading a book or operating an electronic device (phone) at a closer distance.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D06939-B90C-05F4-6754-B5AA82DF7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45" y="3265897"/>
            <a:ext cx="9105363" cy="32706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D2DE6D-C2F7-F9D5-3842-2A122A47B61E}"/>
              </a:ext>
            </a:extLst>
          </p:cNvPr>
          <p:cNvSpPr/>
          <p:nvPr/>
        </p:nvSpPr>
        <p:spPr>
          <a:xfrm>
            <a:off x="7556887" y="865240"/>
            <a:ext cx="4389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Theme - </a:t>
            </a:r>
            <a:r>
              <a:rPr lang="en-US" dirty="0"/>
              <a:t>MEDTECH/ BIOTECH/ HEALTHTECH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1B8F4F-348E-8CC5-52ED-E6150D1A6693}"/>
              </a:ext>
            </a:extLst>
          </p:cNvPr>
          <p:cNvSpPr/>
          <p:nvPr/>
        </p:nvSpPr>
        <p:spPr>
          <a:xfrm>
            <a:off x="7556887" y="1158633"/>
            <a:ext cx="4685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School Name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Future Bhubaneswar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744FB3-9624-58D6-C6F9-2BCD46C0D343}"/>
              </a:ext>
            </a:extLst>
          </p:cNvPr>
          <p:cNvSpPr txBox="1"/>
          <p:nvPr/>
        </p:nvSpPr>
        <p:spPr>
          <a:xfrm>
            <a:off x="2821858" y="73219"/>
            <a:ext cx="5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School Innovation Contest</a:t>
            </a:r>
          </a:p>
        </p:txBody>
      </p:sp>
      <p:cxnSp>
        <p:nvCxnSpPr>
          <p:cNvPr id="7" name="Google Shape;229;g62bfe2cf33cebcc9_47">
            <a:extLst>
              <a:ext uri="{FF2B5EF4-FFF2-40B4-BE49-F238E27FC236}">
                <a16:creationId xmlns:a16="http://schemas.microsoft.com/office/drawing/2014/main" id="{FD6A4BC1-E218-E53A-6ED9-836A612BBA8A}"/>
              </a:ext>
            </a:extLst>
          </p:cNvPr>
          <p:cNvCxnSpPr/>
          <p:nvPr/>
        </p:nvCxnSpPr>
        <p:spPr>
          <a:xfrm>
            <a:off x="0" y="841576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Picture 10" descr="https://lh7-us.googleusercontent.com/zIgsC_2NI0maOcsxn-6gf5esUGzaulyPqqvIxaTIVPyKVthHt8NaAbKDpDT9cbkoCl731oDz-xmZYOKgi-iL_z0fBK7VinwsBpbwuioMqmkCaWbK_ElYl6duDq0_aFG-YNam0ZSSCjs8w4qHJKiOhA=s2048">
            <a:extLst>
              <a:ext uri="{FF2B5EF4-FFF2-40B4-BE49-F238E27FC236}">
                <a16:creationId xmlns:a16="http://schemas.microsoft.com/office/drawing/2014/main" id="{6E7FD149-07F6-E11D-EC17-83A3D50DC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518" y="76890"/>
            <a:ext cx="1363919" cy="6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0068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 txBox="1"/>
          <p:nvPr/>
        </p:nvSpPr>
        <p:spPr>
          <a:xfrm>
            <a:off x="664493" y="5631341"/>
            <a:ext cx="3111975" cy="46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4989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Command Operated With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Voice Activation</a:t>
            </a:r>
            <a:endParaRPr sz="1600" dirty="0"/>
          </a:p>
        </p:txBody>
      </p:sp>
      <p:sp>
        <p:nvSpPr>
          <p:cNvPr id="137" name="Google Shape;137;p4"/>
          <p:cNvSpPr txBox="1"/>
          <p:nvPr/>
        </p:nvSpPr>
        <p:spPr>
          <a:xfrm>
            <a:off x="8472165" y="2033293"/>
            <a:ext cx="2822405" cy="46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5006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Detect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1000+ everyday 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Objects</a:t>
            </a:r>
            <a:endParaRPr sz="1600" dirty="0"/>
          </a:p>
        </p:txBody>
      </p:sp>
      <p:sp>
        <p:nvSpPr>
          <p:cNvPr id="138" name="Google Shape;138;p4"/>
          <p:cNvSpPr txBox="1"/>
          <p:nvPr/>
        </p:nvSpPr>
        <p:spPr>
          <a:xfrm>
            <a:off x="3911820" y="2609750"/>
            <a:ext cx="3991000" cy="23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5005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Identify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Food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 and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Currency</a:t>
            </a:r>
            <a:endParaRPr sz="1600" dirty="0"/>
          </a:p>
        </p:txBody>
      </p:sp>
      <p:sp>
        <p:nvSpPr>
          <p:cNvPr id="140" name="Google Shape;140;p4"/>
          <p:cNvSpPr txBox="1"/>
          <p:nvPr/>
        </p:nvSpPr>
        <p:spPr>
          <a:xfrm>
            <a:off x="9315960" y="2942317"/>
            <a:ext cx="2826600" cy="23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4983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Detect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Any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Font &amp; Handwriting </a:t>
            </a:r>
            <a:endParaRPr sz="1600" dirty="0"/>
          </a:p>
        </p:txBody>
      </p:sp>
      <p:sp>
        <p:nvSpPr>
          <p:cNvPr id="141" name="Google Shape;141;p4"/>
          <p:cNvSpPr txBox="1"/>
          <p:nvPr/>
        </p:nvSpPr>
        <p:spPr>
          <a:xfrm>
            <a:off x="7902820" y="2604267"/>
            <a:ext cx="3528219" cy="24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5025"/>
              </a:lnSpc>
            </a:pPr>
            <a:r>
              <a:rPr lang="en-US" sz="1675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15x</a:t>
            </a:r>
            <a:r>
              <a:rPr lang="en-US" sz="1675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cheaper than current assistive tech.</a:t>
            </a:r>
            <a:endParaRPr sz="1200" dirty="0"/>
          </a:p>
        </p:txBody>
      </p:sp>
      <p:sp>
        <p:nvSpPr>
          <p:cNvPr id="142" name="Google Shape;142;p4"/>
          <p:cNvSpPr txBox="1"/>
          <p:nvPr/>
        </p:nvSpPr>
        <p:spPr>
          <a:xfrm>
            <a:off x="7514097" y="5592725"/>
            <a:ext cx="3883683" cy="773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4987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Can read a year’s worth of reading material in only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600INR.</a:t>
            </a:r>
            <a:endParaRPr sz="1600" dirty="0"/>
          </a:p>
          <a:p>
            <a:pPr algn="ctr">
              <a:lnSpc>
                <a:spcPct val="94987"/>
              </a:lnSpc>
            </a:pPr>
            <a:endParaRPr sz="2088" dirty="0">
              <a:solidFill>
                <a:srgbClr val="5E17EB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4080387" y="1974749"/>
            <a:ext cx="4114800" cy="46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4975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Enables access  to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any written content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- textbooks, newspapers, novels etc.</a:t>
            </a:r>
            <a:endParaRPr sz="1600" dirty="0"/>
          </a:p>
        </p:txBody>
      </p:sp>
      <p:sp>
        <p:nvSpPr>
          <p:cNvPr id="146" name="Google Shape;146;p4"/>
          <p:cNvSpPr txBox="1"/>
          <p:nvPr/>
        </p:nvSpPr>
        <p:spPr>
          <a:xfrm>
            <a:off x="141779" y="4040059"/>
            <a:ext cx="3634688" cy="46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4984"/>
              </a:lnSpc>
            </a:pP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High-accuracy 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text extraction  in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real-world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conditions.</a:t>
            </a:r>
            <a:endParaRPr sz="1600" dirty="0"/>
          </a:p>
        </p:txBody>
      </p:sp>
      <p:sp>
        <p:nvSpPr>
          <p:cNvPr id="147" name="Google Shape;147;p4"/>
          <p:cNvSpPr txBox="1"/>
          <p:nvPr/>
        </p:nvSpPr>
        <p:spPr>
          <a:xfrm>
            <a:off x="8850147" y="4118189"/>
            <a:ext cx="3232527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5026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Uses Raspberry Pi 3b+  with Bluetooth for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interactive portable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reading.</a:t>
            </a:r>
            <a:endParaRPr sz="1600" dirty="0"/>
          </a:p>
        </p:txBody>
      </p:sp>
      <p:sp>
        <p:nvSpPr>
          <p:cNvPr id="148" name="Google Shape;148;p4"/>
          <p:cNvSpPr/>
          <p:nvPr/>
        </p:nvSpPr>
        <p:spPr>
          <a:xfrm>
            <a:off x="3012123" y="2620589"/>
            <a:ext cx="6443815" cy="2337135"/>
          </a:xfrm>
          <a:custGeom>
            <a:avLst/>
            <a:gdLst/>
            <a:ahLst/>
            <a:cxnLst/>
            <a:rect l="l" t="t" r="r" b="b"/>
            <a:pathLst>
              <a:path w="9665722" h="3505702" extrusionOk="0">
                <a:moveTo>
                  <a:pt x="0" y="0"/>
                </a:moveTo>
                <a:lnTo>
                  <a:pt x="9665722" y="0"/>
                </a:lnTo>
                <a:lnTo>
                  <a:pt x="9665722" y="3505702"/>
                </a:lnTo>
                <a:lnTo>
                  <a:pt x="0" y="35057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445" t="-48643" r="-14802" b="-108280"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141779" y="2761601"/>
            <a:ext cx="2719407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7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Sleek design, under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150g,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maximizes. comfort and accessibility</a:t>
            </a:r>
            <a:endParaRPr lang="en-US" sz="1600" dirty="0"/>
          </a:p>
        </p:txBody>
      </p:sp>
      <p:sp>
        <p:nvSpPr>
          <p:cNvPr id="19" name="Google Shape;136;p4"/>
          <p:cNvSpPr txBox="1"/>
          <p:nvPr/>
        </p:nvSpPr>
        <p:spPr>
          <a:xfrm>
            <a:off x="395219" y="2141087"/>
            <a:ext cx="3408190" cy="46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4998"/>
              </a:lnSpc>
            </a:pP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Detect </a:t>
            </a:r>
            <a:r>
              <a:rPr lang="en-US" sz="1600" dirty="0">
                <a:solidFill>
                  <a:srgbClr val="5E17EB"/>
                </a:solidFill>
                <a:latin typeface="Archivo Black"/>
                <a:ea typeface="Archivo Black"/>
                <a:cs typeface="Archivo Black"/>
                <a:sym typeface="Archivo Black"/>
              </a:rPr>
              <a:t>Text</a:t>
            </a:r>
            <a:r>
              <a:rPr lang="en-US" sz="1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In 2 Languages - Hindi and English</a:t>
            </a:r>
            <a:endParaRPr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64493" y="63418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8720" y="1370906"/>
            <a:ext cx="1141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Idea ID: 1459</a:t>
            </a:r>
            <a:br>
              <a:rPr lang="en-US" b="1" dirty="0"/>
            </a:br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Innovation Title: </a:t>
            </a:r>
            <a:r>
              <a:rPr lang="en-US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Sightsense</a:t>
            </a:r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Affordable Portable Assistive Reading Device for the visually impaired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E1860D-BF69-7364-409B-DC21E9E799F9}"/>
              </a:ext>
            </a:extLst>
          </p:cNvPr>
          <p:cNvSpPr/>
          <p:nvPr/>
        </p:nvSpPr>
        <p:spPr>
          <a:xfrm>
            <a:off x="7686857" y="1009626"/>
            <a:ext cx="405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  <a:sym typeface="Arial"/>
              </a:rPr>
              <a:t>Theme - </a:t>
            </a:r>
            <a:r>
              <a:rPr lang="en-US" b="1" dirty="0" err="1"/>
              <a:t>Medtech</a:t>
            </a:r>
            <a:r>
              <a:rPr lang="en-US" b="1" dirty="0"/>
              <a:t>/ Biotech/ </a:t>
            </a:r>
            <a:r>
              <a:rPr lang="en-US" b="1" dirty="0" err="1"/>
              <a:t>Healthtech</a:t>
            </a:r>
            <a:endParaRPr lang="en-US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9CA425-F265-ABBB-FE7C-BBA34E0D8FE6}"/>
              </a:ext>
            </a:extLst>
          </p:cNvPr>
          <p:cNvSpPr/>
          <p:nvPr/>
        </p:nvSpPr>
        <p:spPr>
          <a:xfrm>
            <a:off x="6542523" y="1309665"/>
            <a:ext cx="5649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Name: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Jayshree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Periwal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International School</a:t>
            </a:r>
            <a:endParaRPr lang="en-US" dirty="0"/>
          </a:p>
        </p:txBody>
      </p:sp>
      <p:cxnSp>
        <p:nvCxnSpPr>
          <p:cNvPr id="7" name="Google Shape;229;g62bfe2cf33cebcc9_47">
            <a:extLst>
              <a:ext uri="{FF2B5EF4-FFF2-40B4-BE49-F238E27FC236}">
                <a16:creationId xmlns:a16="http://schemas.microsoft.com/office/drawing/2014/main" id="{2179265C-8E9B-A49A-054D-6957D200EEDE}"/>
              </a:ext>
            </a:extLst>
          </p:cNvPr>
          <p:cNvCxnSpPr/>
          <p:nvPr/>
        </p:nvCxnSpPr>
        <p:spPr>
          <a:xfrm>
            <a:off x="0" y="841576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Picture 10" descr="https://lh7-us.googleusercontent.com/zIgsC_2NI0maOcsxn-6gf5esUGzaulyPqqvIxaTIVPyKVthHt8NaAbKDpDT9cbkoCl731oDz-xmZYOKgi-iL_z0fBK7VinwsBpbwuioMqmkCaWbK_ElYl6duDq0_aFG-YNam0ZSSCjs8w4qHJKiOhA=s2048">
            <a:extLst>
              <a:ext uri="{FF2B5EF4-FFF2-40B4-BE49-F238E27FC236}">
                <a16:creationId xmlns:a16="http://schemas.microsoft.com/office/drawing/2014/main" id="{76BC3992-D367-33DF-CC0F-2C900EAE2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518" y="76890"/>
            <a:ext cx="1363919" cy="6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3499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037E9-9BF6-C14A-6942-8221A38E2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C4D337-6E2F-058E-84B6-ED6E61AFBCF1}"/>
              </a:ext>
            </a:extLst>
          </p:cNvPr>
          <p:cNvSpPr/>
          <p:nvPr/>
        </p:nvSpPr>
        <p:spPr>
          <a:xfrm>
            <a:off x="104669" y="1568458"/>
            <a:ext cx="9948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Arial" panose="020B0604020202020204" pitchFamily="34" charset="0"/>
              </a:rPr>
              <a:t>Innovation Title: </a:t>
            </a:r>
            <a:r>
              <a:rPr lang="en-IN" b="1" i="0" u="none" strike="noStrike" dirty="0" err="1">
                <a:effectLst/>
                <a:latin typeface="Calibri" panose="020F0502020204030204" pitchFamily="34" charset="0"/>
              </a:rPr>
              <a:t>Carbondioxide</a:t>
            </a:r>
            <a:r>
              <a:rPr lang="en-IN" b="1" i="0" u="none" strike="noStrike" dirty="0">
                <a:effectLst/>
                <a:latin typeface="Calibri" panose="020F0502020204030204" pitchFamily="34" charset="0"/>
              </a:rPr>
              <a:t> Filter From Coco Coir Material</a:t>
            </a:r>
            <a:endParaRPr lang="en-IN" sz="1600" b="0" dirty="0"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AF038E-1A25-536A-6954-92D6A7FD46EA}"/>
              </a:ext>
            </a:extLst>
          </p:cNvPr>
          <p:cNvSpPr/>
          <p:nvPr/>
        </p:nvSpPr>
        <p:spPr>
          <a:xfrm>
            <a:off x="104669" y="1165593"/>
            <a:ext cx="174789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Idea ID: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IN" b="1" i="0" dirty="0">
                <a:solidFill>
                  <a:srgbClr val="1F1F1F"/>
                </a:solidFill>
                <a:effectLst/>
                <a:latin typeface="Google Sans"/>
              </a:rPr>
              <a:t>21552</a:t>
            </a:r>
            <a:r>
              <a:rPr lang="en-US" b="1" dirty="0">
                <a:latin typeface="Arial" panose="020B0604020202020204" pitchFamily="34" charset="0"/>
              </a:rPr>
              <a:t> </a:t>
            </a:r>
            <a:endParaRPr 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1B5D0-5B5F-9736-25F7-FAFC5400FBCD}"/>
              </a:ext>
            </a:extLst>
          </p:cNvPr>
          <p:cNvSpPr/>
          <p:nvPr/>
        </p:nvSpPr>
        <p:spPr>
          <a:xfrm>
            <a:off x="27268" y="2012518"/>
            <a:ext cx="118326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 fontAlgn="base">
              <a:spcBef>
                <a:spcPts val="36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Innovative Coconut Coir Filter to reduce air pollution</a:t>
            </a:r>
            <a:r>
              <a:rPr lang="en-US" sz="1800" i="0" u="none" strike="noStrike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When the carbon dioxide passes through the filter, it captures Adhesive carbon particles from carbon dioxide and releases purified carbon dioxide.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578BF22-AFF7-0045-F77B-C0C5EFD98C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9E510F9D-B43B-234C-F5E6-3A87E089BC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5C3135-29A0-022A-E0D5-99DF6EFAB5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51"/>
          <a:stretch/>
        </p:blipFill>
        <p:spPr>
          <a:xfrm>
            <a:off x="3352814" y="2905433"/>
            <a:ext cx="6892400" cy="40517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4A7473-3D7A-4B7F-0C8E-43FFDF9DCA1E}"/>
              </a:ext>
            </a:extLst>
          </p:cNvPr>
          <p:cNvSpPr/>
          <p:nvPr/>
        </p:nvSpPr>
        <p:spPr>
          <a:xfrm>
            <a:off x="6317226" y="1543821"/>
            <a:ext cx="61359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Theme/Sector of Focus: </a:t>
            </a:r>
            <a:r>
              <a:rPr lang="en-IN" b="1" i="0" u="none" strike="noStrike" dirty="0">
                <a:effectLst/>
                <a:latin typeface="Calibri" panose="020F0502020204030204" pitchFamily="34" charset="0"/>
              </a:rPr>
              <a:t> Sustainable Environment</a:t>
            </a:r>
            <a:endParaRPr lang="en-IN" b="1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4E3BC6-D045-48F8-EF8D-AB482B1526AE}"/>
              </a:ext>
            </a:extLst>
          </p:cNvPr>
          <p:cNvSpPr txBox="1"/>
          <p:nvPr/>
        </p:nvSpPr>
        <p:spPr>
          <a:xfrm>
            <a:off x="6317226" y="1150034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School Name: </a:t>
            </a: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  Zilla </a:t>
            </a:r>
            <a:r>
              <a:rPr lang="en-US" sz="1800" b="0" i="0" u="none" strike="noStrike" dirty="0" err="1">
                <a:effectLst/>
                <a:latin typeface="Calibri" panose="020F0502020204030204" pitchFamily="34" charset="0"/>
              </a:rPr>
              <a:t>Praja</a:t>
            </a: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 parishad </a:t>
            </a:r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High</a:t>
            </a: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 School, </a:t>
            </a:r>
            <a:r>
              <a:rPr lang="en-US" sz="1800" b="0" i="0" u="none" strike="noStrike" dirty="0" err="1">
                <a:effectLst/>
                <a:latin typeface="Calibri" panose="020F0502020204030204" pitchFamily="34" charset="0"/>
              </a:rPr>
              <a:t>Thondavaram</a:t>
            </a:r>
            <a:endParaRPr lang="en-IN" b="0" dirty="0">
              <a:effectLst/>
            </a:endParaRPr>
          </a:p>
        </p:txBody>
      </p:sp>
      <p:cxnSp>
        <p:nvCxnSpPr>
          <p:cNvPr id="3" name="Google Shape;229;g62bfe2cf33cebcc9_47">
            <a:extLst>
              <a:ext uri="{FF2B5EF4-FFF2-40B4-BE49-F238E27FC236}">
                <a16:creationId xmlns:a16="http://schemas.microsoft.com/office/drawing/2014/main" id="{0D7713C1-8ED9-4B07-B67B-0872629CFEA8}"/>
              </a:ext>
            </a:extLst>
          </p:cNvPr>
          <p:cNvCxnSpPr/>
          <p:nvPr/>
        </p:nvCxnSpPr>
        <p:spPr>
          <a:xfrm>
            <a:off x="0" y="920750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Picture 10" descr="https://lh7-us.googleusercontent.com/zIgsC_2NI0maOcsxn-6gf5esUGzaulyPqqvIxaTIVPyKVthHt8NaAbKDpDT9cbkoCl731oDz-xmZYOKgi-iL_z0fBK7VinwsBpbwuioMqmkCaWbK_ElYl6duDq0_aFG-YNam0ZSSCjs8w4qHJKiOhA=s2048">
            <a:extLst>
              <a:ext uri="{FF2B5EF4-FFF2-40B4-BE49-F238E27FC236}">
                <a16:creationId xmlns:a16="http://schemas.microsoft.com/office/drawing/2014/main" id="{C3C717D5-89C5-BC5C-5200-A72231B56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9692" y="127397"/>
            <a:ext cx="1363919" cy="6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907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232" y="1227684"/>
            <a:ext cx="7323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Idea ID: 788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Innovation Title: Stubble Management 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24006" y="1154800"/>
            <a:ext cx="7667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Theme: Agricultural Food Tech and Rural development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613549" y="1513801"/>
            <a:ext cx="5455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School Name: Sagar Public School, Rohit Nagar</a:t>
            </a:r>
          </a:p>
        </p:txBody>
      </p:sp>
      <p:sp>
        <p:nvSpPr>
          <p:cNvPr id="5" name="Rectangle 4"/>
          <p:cNvSpPr/>
          <p:nvPr/>
        </p:nvSpPr>
        <p:spPr>
          <a:xfrm>
            <a:off x="187232" y="1882757"/>
            <a:ext cx="12004768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5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Stubble burning, a major source of Air pollution in Northern India, contributes to 25-30% of Air Quality</a:t>
            </a:r>
          </a:p>
          <a:p>
            <a:pPr algn="just">
              <a:lnSpc>
                <a:spcPct val="150000"/>
              </a:lnSpc>
              <a:spcBef>
                <a:spcPts val="5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Issues in Delhi can also be seen in parts of north India, such as Delhi, Punjab, and Haryana.</a:t>
            </a:r>
          </a:p>
        </p:txBody>
      </p:sp>
      <p:pic>
        <p:nvPicPr>
          <p:cNvPr id="11" name="Google Shape;129;p3"/>
          <p:cNvPicPr preferRelativeResize="0"/>
          <p:nvPr/>
        </p:nvPicPr>
        <p:blipFill rotWithShape="1">
          <a:blip r:embed="rId2">
            <a:alphaModFix/>
          </a:blip>
          <a:srcRect l="32717" t="-8260" b="8260"/>
          <a:stretch/>
        </p:blipFill>
        <p:spPr>
          <a:xfrm>
            <a:off x="7722107" y="2475807"/>
            <a:ext cx="4398264" cy="32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0FA28-FD40-0FB7-DC68-98439F359E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666"/>
          <a:stretch/>
        </p:blipFill>
        <p:spPr>
          <a:xfrm>
            <a:off x="268839" y="2904087"/>
            <a:ext cx="7316825" cy="1614207"/>
          </a:xfrm>
          <a:prstGeom prst="rect">
            <a:avLst/>
          </a:prstGeom>
        </p:spPr>
      </p:pic>
      <p:cxnSp>
        <p:nvCxnSpPr>
          <p:cNvPr id="7" name="Google Shape;229;g62bfe2cf33cebcc9_47">
            <a:extLst>
              <a:ext uri="{FF2B5EF4-FFF2-40B4-BE49-F238E27FC236}">
                <a16:creationId xmlns:a16="http://schemas.microsoft.com/office/drawing/2014/main" id="{014FCFA7-4BD1-6F06-C98F-3C0F26DF3BAB}"/>
              </a:ext>
            </a:extLst>
          </p:cNvPr>
          <p:cNvCxnSpPr/>
          <p:nvPr/>
        </p:nvCxnSpPr>
        <p:spPr>
          <a:xfrm>
            <a:off x="0" y="920750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Picture 10" descr="https://lh7-us.googleusercontent.com/zIgsC_2NI0maOcsxn-6gf5esUGzaulyPqqvIxaTIVPyKVthHt8NaAbKDpDT9cbkoCl731oDz-xmZYOKgi-iL_z0fBK7VinwsBpbwuioMqmkCaWbK_ElYl6duDq0_aFG-YNam0ZSSCjs8w4qHJKiOhA=s2048">
            <a:extLst>
              <a:ext uri="{FF2B5EF4-FFF2-40B4-BE49-F238E27FC236}">
                <a16:creationId xmlns:a16="http://schemas.microsoft.com/office/drawing/2014/main" id="{83A17AE8-1662-4848-B1D8-D1CFCBC55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518" y="76890"/>
            <a:ext cx="1363919" cy="6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38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4214"/>
            <a:ext cx="12069889" cy="1525799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Idea ID: </a:t>
            </a:r>
            <a:r>
              <a:rPr lang="en-IN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905</a:t>
            </a:r>
            <a:br>
              <a:rPr lang="en-IN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000" b="1" dirty="0">
                <a:latin typeface="Arial" panose="020B0604020202020204" pitchFamily="34" charset="0"/>
                <a:cs typeface="Arial" panose="020B0604020202020204" pitchFamily="34" charset="0"/>
              </a:rPr>
              <a:t>Innovation Title:</a:t>
            </a:r>
            <a:r>
              <a:rPr lang="en-IN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Novel Search &amp; Rescue Robotic systems to save life of victims affected by natural disasters like earthquakes and  landslides</a:t>
            </a:r>
            <a:br>
              <a:rPr lang="en-US" sz="20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IN" sz="20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4800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sz="1800" b="1" dirty="0"/>
          </a:p>
        </p:txBody>
      </p:sp>
      <p:sp>
        <p:nvSpPr>
          <p:cNvPr id="5" name="Rectangle 4"/>
          <p:cNvSpPr/>
          <p:nvPr/>
        </p:nvSpPr>
        <p:spPr>
          <a:xfrm>
            <a:off x="0" y="2336683"/>
            <a:ext cx="11597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remote-controlled Rover Robot is designed &amp; developed to autonomously search victims and provide aid &amp; save their valuable life. </a:t>
            </a:r>
          </a:p>
          <a:p>
            <a:pPr lvl="0">
              <a:defRPr/>
            </a:pP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ROVER does the necessary Audio &amp; Video communication to base stations</a:t>
            </a:r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5BDD0-3628-7D3F-9D6B-1D1E448BF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36" y="3429000"/>
            <a:ext cx="3044396" cy="2981199"/>
          </a:xfrm>
          <a:prstGeom prst="rect">
            <a:avLst/>
          </a:prstGeom>
        </p:spPr>
      </p:pic>
      <p:pic>
        <p:nvPicPr>
          <p:cNvPr id="15" name="Picture 10" descr="https://lh7-us.googleusercontent.com/zIgsC_2NI0maOcsxn-6gf5esUGzaulyPqqvIxaTIVPyKVthHt8NaAbKDpDT9cbkoCl731oDz-xmZYOKgi-iL_z0fBK7VinwsBpbwuioMqmkCaWbK_ElYl6duDq0_aFG-YNam0ZSSCjs8w4qHJKiOhA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518" y="76890"/>
            <a:ext cx="1363919" cy="6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380B90-0A04-BDF4-F313-5E1359FC96A7}"/>
              </a:ext>
            </a:extLst>
          </p:cNvPr>
          <p:cNvSpPr/>
          <p:nvPr/>
        </p:nvSpPr>
        <p:spPr>
          <a:xfrm>
            <a:off x="6304563" y="1069395"/>
            <a:ext cx="6154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School Name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Sri Kumaran Children’s School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D227E6-260E-219E-0360-64D102AE2E21}"/>
              </a:ext>
            </a:extLst>
          </p:cNvPr>
          <p:cNvSpPr/>
          <p:nvPr/>
        </p:nvSpPr>
        <p:spPr>
          <a:xfrm>
            <a:off x="6879817" y="1338554"/>
            <a:ext cx="3268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Theme : </a:t>
            </a:r>
            <a:r>
              <a:rPr lang="en-US" dirty="0">
                <a:cs typeface="Arial" panose="020B0604020202020204" pitchFamily="34" charset="0"/>
              </a:rPr>
              <a:t>ROBOTICS AND DRONES</a:t>
            </a:r>
          </a:p>
        </p:txBody>
      </p:sp>
      <p:cxnSp>
        <p:nvCxnSpPr>
          <p:cNvPr id="4" name="Google Shape;229;g62bfe2cf33cebcc9_47">
            <a:extLst>
              <a:ext uri="{FF2B5EF4-FFF2-40B4-BE49-F238E27FC236}">
                <a16:creationId xmlns:a16="http://schemas.microsoft.com/office/drawing/2014/main" id="{2E0C6ED4-0F94-FEB4-E6B3-910BFE116458}"/>
              </a:ext>
            </a:extLst>
          </p:cNvPr>
          <p:cNvCxnSpPr/>
          <p:nvPr/>
        </p:nvCxnSpPr>
        <p:spPr>
          <a:xfrm>
            <a:off x="0" y="753724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2301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966D3-7B28-30F7-64F1-E4D3C7E97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lh7-us.googleusercontent.com/zIgsC_2NI0maOcsxn-6gf5esUGzaulyPqqvIxaTIVPyKVthHt8NaAbKDpDT9cbkoCl731oDz-xmZYOKgi-iL_z0fBK7VinwsBpbwuioMqmkCaWbK_ElYl6duDq0_aFG-YNam0ZSSCjs8w4qHJKiOhA=s2048">
            <a:extLst>
              <a:ext uri="{FF2B5EF4-FFF2-40B4-BE49-F238E27FC236}">
                <a16:creationId xmlns:a16="http://schemas.microsoft.com/office/drawing/2014/main" id="{1C9B495D-06F2-3073-C60A-01F9B012D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519" y="76891"/>
            <a:ext cx="1363919" cy="6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676B02-FBF8-10F1-CA70-08B8C26B5A54}"/>
              </a:ext>
            </a:extLst>
          </p:cNvPr>
          <p:cNvSpPr/>
          <p:nvPr/>
        </p:nvSpPr>
        <p:spPr>
          <a:xfrm>
            <a:off x="-178766" y="1862992"/>
            <a:ext cx="38070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Innovation Title:</a:t>
            </a:r>
            <a:r>
              <a:rPr lang="en" b="1" dirty="0">
                <a:latin typeface="Arial" panose="020B0604020202020204" pitchFamily="34" charset="0"/>
                <a:ea typeface="Lilita One"/>
                <a:cs typeface="Arial" panose="020B0604020202020204" pitchFamily="34" charset="0"/>
                <a:sym typeface="Lilita One"/>
              </a:rPr>
              <a:t> </a:t>
            </a:r>
            <a:r>
              <a:rPr lang="en-IN" sz="18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FARMBOT</a:t>
            </a:r>
            <a:endParaRPr lang="en-IN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B28E7C-ED5C-6DA4-E99E-72CD60084243}"/>
              </a:ext>
            </a:extLst>
          </p:cNvPr>
          <p:cNvSpPr/>
          <p:nvPr/>
        </p:nvSpPr>
        <p:spPr>
          <a:xfrm>
            <a:off x="186059" y="900629"/>
            <a:ext cx="3807022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Idea ID: 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17945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E3262D-5270-3366-1AA5-BAF88735656E}"/>
              </a:ext>
            </a:extLst>
          </p:cNvPr>
          <p:cNvSpPr/>
          <p:nvPr/>
        </p:nvSpPr>
        <p:spPr>
          <a:xfrm>
            <a:off x="5333601" y="910953"/>
            <a:ext cx="6858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Theme/Sector of Focus: </a:t>
            </a:r>
            <a:r>
              <a:rPr lang="en-IN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Agriculture &amp; Rural Development</a:t>
            </a:r>
            <a:endParaRPr lang="en-IN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394F1F-45F7-D36B-AE20-450A876A5BD6}"/>
              </a:ext>
            </a:extLst>
          </p:cNvPr>
          <p:cNvSpPr/>
          <p:nvPr/>
        </p:nvSpPr>
        <p:spPr>
          <a:xfrm>
            <a:off x="1" y="2374066"/>
            <a:ext cx="6309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Farmbot</a:t>
            </a:r>
            <a:r>
              <a:rPr lang="en-US" sz="18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A cost-effective robotic farming solution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7C0865-9970-3DDD-1626-4C6D3868C312}"/>
              </a:ext>
            </a:extLst>
          </p:cNvPr>
          <p:cNvSpPr txBox="1"/>
          <p:nvPr/>
        </p:nvSpPr>
        <p:spPr>
          <a:xfrm>
            <a:off x="265176" y="3185342"/>
            <a:ext cx="61630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Farmbot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prototype integrates a precision plougher, soil moisture sensor, sprinkler system, and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Aavishkaar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Brain for intelligent control.</a:t>
            </a:r>
          </a:p>
          <a:p>
            <a:pPr marL="457200" algn="just" rtl="0">
              <a:spcBef>
                <a:spcPts val="0"/>
              </a:spcBef>
              <a:spcAft>
                <a:spcPts val="0"/>
              </a:spcAft>
            </a:pPr>
            <a:endParaRPr lang="en-IN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These components aim to enhance farming efficiency, reduce </a:t>
            </a:r>
            <a:r>
              <a:rPr lang="en-IN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</a:t>
            </a:r>
            <a:r>
              <a:rPr lang="en-IN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and improve overall productivity. Ongoing testing ensures seamless integration and optimal performance in real-world farming scenarios.</a:t>
            </a:r>
            <a:endParaRPr lang="en-IN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729C9A-BFA1-9C7E-E040-9918D9DC4BD4}"/>
              </a:ext>
            </a:extLst>
          </p:cNvPr>
          <p:cNvSpPr txBox="1"/>
          <p:nvPr/>
        </p:nvSpPr>
        <p:spPr>
          <a:xfrm>
            <a:off x="2030307" y="2816010"/>
            <a:ext cx="6732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2" name="Google Shape;6234;p308">
            <a:extLst>
              <a:ext uri="{FF2B5EF4-FFF2-40B4-BE49-F238E27FC236}">
                <a16:creationId xmlns:a16="http://schemas.microsoft.com/office/drawing/2014/main" id="{B45C2E77-52C9-7B4B-D212-32BD54B9E04A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12" r="8784"/>
          <a:stretch/>
        </p:blipFill>
        <p:spPr>
          <a:xfrm>
            <a:off x="6748272" y="1788371"/>
            <a:ext cx="4736592" cy="4730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229;g62bfe2cf33cebcc9_47">
            <a:extLst>
              <a:ext uri="{FF2B5EF4-FFF2-40B4-BE49-F238E27FC236}">
                <a16:creationId xmlns:a16="http://schemas.microsoft.com/office/drawing/2014/main" id="{488F416B-C3CA-7841-EFA1-9E9B718DB7B7}"/>
              </a:ext>
            </a:extLst>
          </p:cNvPr>
          <p:cNvCxnSpPr/>
          <p:nvPr/>
        </p:nvCxnSpPr>
        <p:spPr>
          <a:xfrm>
            <a:off x="0" y="753724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744963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104" y="1953401"/>
            <a:ext cx="11085214" cy="7396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School Innovation Ambassador Training Program (SITAP)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0175" y="3122788"/>
            <a:ext cx="6955174" cy="11846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https://sia.mic.gov.in</a:t>
            </a:r>
            <a:endParaRPr lang="en-US" sz="5400" dirty="0">
              <a:solidFill>
                <a:srgbClr val="00B0F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60" y="220702"/>
            <a:ext cx="12019540" cy="9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5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2358FB-CF21-2B46-914C-D80FAB5D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9F936-2EAB-49C3-8050-C492F09C4749}" type="slidenum">
              <a:rPr lang="en-US" smtClean="0"/>
              <a:t>49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87BB87-8932-4914-BBC9-17883ADC2E0F}"/>
              </a:ext>
            </a:extLst>
          </p:cNvPr>
          <p:cNvSpPr/>
          <p:nvPr/>
        </p:nvSpPr>
        <p:spPr>
          <a:xfrm>
            <a:off x="73794" y="81815"/>
            <a:ext cx="12044412" cy="669437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b="1" u="sng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https://sia.mic.gov.in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4860" y="2056461"/>
            <a:ext cx="11990125" cy="4383547"/>
            <a:chOff x="96716" y="2155365"/>
            <a:chExt cx="11990125" cy="43835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16968" t="40370" r="70186" b="20688"/>
            <a:stretch/>
          </p:blipFill>
          <p:spPr>
            <a:xfrm>
              <a:off x="2466246" y="2164432"/>
              <a:ext cx="2565400" cy="437448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l="30018" t="40370" r="56865" b="20688"/>
            <a:stretch/>
          </p:blipFill>
          <p:spPr>
            <a:xfrm>
              <a:off x="7203250" y="2196531"/>
              <a:ext cx="2560905" cy="427633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/>
            <a:srcRect l="56435" t="40370" r="30999" b="20688"/>
            <a:stretch/>
          </p:blipFill>
          <p:spPr>
            <a:xfrm>
              <a:off x="96716" y="2155365"/>
              <a:ext cx="2514600" cy="438354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/>
            <a:srcRect l="43594" t="40370" r="44234" b="20688"/>
            <a:stretch/>
          </p:blipFill>
          <p:spPr>
            <a:xfrm>
              <a:off x="9680335" y="2196531"/>
              <a:ext cx="2406506" cy="433104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/>
            <a:srcRect l="69709" t="40370" r="18117" b="20688"/>
            <a:stretch/>
          </p:blipFill>
          <p:spPr>
            <a:xfrm>
              <a:off x="4877393" y="2219642"/>
              <a:ext cx="2385060" cy="4291526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3846727" y="611651"/>
            <a:ext cx="4194931" cy="658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Five modules (72 hours)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3394" y="124601"/>
            <a:ext cx="11085214" cy="7396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School Innovation Ambassador Training Program (SITAP)</a:t>
            </a:r>
          </a:p>
        </p:txBody>
      </p:sp>
      <p:sp>
        <p:nvSpPr>
          <p:cNvPr id="3" name="Rectangle 2"/>
          <p:cNvSpPr/>
          <p:nvPr/>
        </p:nvSpPr>
        <p:spPr>
          <a:xfrm>
            <a:off x="3727090" y="1271128"/>
            <a:ext cx="4201343" cy="7396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https://sia.mic.gov.in</a:t>
            </a:r>
            <a:endParaRPr 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7739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882816" y="93240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SIATP Process –end to end digital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857" t="42063" r="61190" b="10670"/>
          <a:stretch/>
        </p:blipFill>
        <p:spPr>
          <a:xfrm>
            <a:off x="7373798" y="1280344"/>
            <a:ext cx="1925386" cy="2443198"/>
          </a:xfrm>
          <a:prstGeom prst="rect">
            <a:avLst/>
          </a:prstGeom>
        </p:spPr>
      </p:pic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18279" y="1048277"/>
            <a:ext cx="2087868" cy="2345514"/>
            <a:chOff x="145719" y="2524847"/>
            <a:chExt cx="2087868" cy="2345514"/>
          </a:xfrm>
        </p:grpSpPr>
        <p:pic>
          <p:nvPicPr>
            <p:cNvPr id="2052" name="Picture 4" descr="File:Round Landmark School Icon - Transparent.svg - Wikimedia Common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719" y="2524847"/>
              <a:ext cx="2087868" cy="2087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851242" y="4501029"/>
              <a:ext cx="8322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School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00805" y="1117780"/>
            <a:ext cx="1465074" cy="3108730"/>
            <a:chOff x="2600805" y="1117780"/>
            <a:chExt cx="1465074" cy="31087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l="9687" t="22777" r="70312" b="28149"/>
            <a:stretch/>
          </p:blipFill>
          <p:spPr>
            <a:xfrm>
              <a:off x="2600805" y="1117780"/>
              <a:ext cx="1398615" cy="1930382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709712" y="3303180"/>
              <a:ext cx="135616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Register on SIATP Website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373649" y="1284162"/>
            <a:ext cx="2198383" cy="2748090"/>
            <a:chOff x="4602694" y="1156948"/>
            <a:chExt cx="2198383" cy="274809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 rotWithShape="1">
            <a:blip r:embed="rId5"/>
            <a:srcRect l="67940" t="51282" r="24621" b="35976"/>
            <a:stretch/>
          </p:blipFill>
          <p:spPr>
            <a:xfrm>
              <a:off x="4674218" y="1156948"/>
              <a:ext cx="2063624" cy="198862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602694" y="3258707"/>
              <a:ext cx="21983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Nominate Teachers/ Self Registration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32030" y="3816331"/>
            <a:ext cx="16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Teachers login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209166" y="3561465"/>
            <a:ext cx="1682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Attend training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204936" y="4273105"/>
            <a:ext cx="2282798" cy="2404278"/>
            <a:chOff x="5349232" y="4379052"/>
            <a:chExt cx="2282798" cy="2404278"/>
          </a:xfrm>
        </p:grpSpPr>
        <p:sp>
          <p:nvSpPr>
            <p:cNvPr id="81" name="Rectangle 80"/>
            <p:cNvSpPr/>
            <p:nvPr/>
          </p:nvSpPr>
          <p:spPr>
            <a:xfrm>
              <a:off x="5349232" y="5767667"/>
              <a:ext cx="2282798" cy="1015663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b="1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Innovation Ambassador of </a:t>
              </a:r>
              <a:r>
                <a:rPr lang="en-US" sz="2000" b="1" dirty="0" err="1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MoE</a:t>
              </a:r>
              <a:endParaRPr lang="en-US" sz="20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056" name="Picture 8" descr="Milestone - Free business and finance icon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935" y="4379052"/>
              <a:ext cx="1388615" cy="1388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8" name="Picture 10" descr="https://sia.mic.gov.in/assets/SIA/assets/images/landinglLgi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067" y="1593112"/>
            <a:ext cx="2546554" cy="179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ight Arrow 20"/>
          <p:cNvSpPr/>
          <p:nvPr/>
        </p:nvSpPr>
        <p:spPr>
          <a:xfrm>
            <a:off x="2155347" y="2278472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/>
          <p:cNvSpPr/>
          <p:nvPr/>
        </p:nvSpPr>
        <p:spPr>
          <a:xfrm>
            <a:off x="4203526" y="2278472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>
            <a:off x="6671370" y="2247613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9409625" y="2294807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5400000">
            <a:off x="10755358" y="4301018"/>
            <a:ext cx="394658" cy="211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062379" y="4649219"/>
            <a:ext cx="3280068" cy="2312098"/>
            <a:chOff x="9601200" y="4879122"/>
            <a:chExt cx="2465421" cy="1482031"/>
          </a:xfrm>
        </p:grpSpPr>
        <p:pic>
          <p:nvPicPr>
            <p:cNvPr id="1026" name="Picture 2" descr="Online Assessment Strategies for Distance Teachers and Learners - 3P  Learni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670" y="4879122"/>
              <a:ext cx="1520034" cy="1184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9601200" y="5991821"/>
              <a:ext cx="24654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Assessment </a:t>
              </a:r>
              <a:r>
                <a:rPr lang="en-US" sz="1200" dirty="0">
                  <a:ln w="0"/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(score &gt; 50%)</a:t>
              </a:r>
            </a:p>
          </p:txBody>
        </p:sp>
      </p:grpSp>
      <p:sp>
        <p:nvSpPr>
          <p:cNvPr id="30" name="Right Arrow 29"/>
          <p:cNvSpPr/>
          <p:nvPr/>
        </p:nvSpPr>
        <p:spPr>
          <a:xfrm rot="10800000">
            <a:off x="8717244" y="5921571"/>
            <a:ext cx="690269" cy="227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867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F3EC750E-1C69-7E4F-8735-59E492C9B238}"/>
              </a:ext>
            </a:extLst>
          </p:cNvPr>
          <p:cNvSpPr txBox="1"/>
          <p:nvPr/>
        </p:nvSpPr>
        <p:spPr>
          <a:xfrm>
            <a:off x="7968503" y="2264661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89E34D-544B-DF4D-8CF0-7C37DBF55578}"/>
              </a:ext>
            </a:extLst>
          </p:cNvPr>
          <p:cNvSpPr txBox="1"/>
          <p:nvPr/>
        </p:nvSpPr>
        <p:spPr>
          <a:xfrm>
            <a:off x="3789735" y="2226371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3A3EFAA-F427-4F48-93E1-8E8AEBA0C691}"/>
              </a:ext>
            </a:extLst>
          </p:cNvPr>
          <p:cNvSpPr txBox="1"/>
          <p:nvPr/>
        </p:nvSpPr>
        <p:spPr>
          <a:xfrm>
            <a:off x="7316685" y="2249205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D92B0BA-398A-C546-9EF1-30BDC0B29743}"/>
              </a:ext>
            </a:extLst>
          </p:cNvPr>
          <p:cNvSpPr txBox="1"/>
          <p:nvPr/>
        </p:nvSpPr>
        <p:spPr>
          <a:xfrm>
            <a:off x="6017537" y="2272867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3523D3B-3AD1-A343-ACB1-042F9AD4EDBB}"/>
              </a:ext>
            </a:extLst>
          </p:cNvPr>
          <p:cNvSpPr txBox="1"/>
          <p:nvPr/>
        </p:nvSpPr>
        <p:spPr>
          <a:xfrm>
            <a:off x="9186391" y="2262541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" name="Rectangle 1"/>
          <p:cNvSpPr/>
          <p:nvPr/>
        </p:nvSpPr>
        <p:spPr>
          <a:xfrm>
            <a:off x="531781" y="446045"/>
            <a:ext cx="1134999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Why School Innovation Ambassador Training Program (SIATP):</a:t>
            </a:r>
          </a:p>
          <a:p>
            <a:pPr marL="285750" indent="-285750" algn="just" fontAlgn="base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train the school teachers across country who will nurture the young school students on </a:t>
            </a:r>
            <a:r>
              <a:rPr lang="en-IN" sz="2400" b="1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Ideation, design thinking, problem-solving, critical thinking and IPR, Product development.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133219-7BAA-439B-BA67-65420A3827E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45238" y="3236406"/>
            <a:ext cx="11256262" cy="26640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IN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Role of the ‘Innovation Ambassadors’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Help in </a:t>
            </a:r>
            <a:r>
              <a:rPr lang="en-IN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creating the culture of Innovation </a:t>
            </a:r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 their respective schools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Establishing the </a:t>
            </a:r>
            <a:r>
              <a:rPr lang="en-IN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School Innovation Council </a:t>
            </a:r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 schools and act as members of that council</a:t>
            </a:r>
          </a:p>
        </p:txBody>
      </p:sp>
    </p:spTree>
    <p:extLst>
      <p:ext uri="{BB962C8B-B14F-4D97-AF65-F5344CB8AC3E}">
        <p14:creationId xmlns:p14="http://schemas.microsoft.com/office/powerpoint/2010/main" val="9838589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882816" y="93240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SIATP Process –end to end digital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61331-6FE6-52B6-90A2-02CF97544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5" y="1409674"/>
            <a:ext cx="11968150" cy="2690378"/>
          </a:xfrm>
          <a:prstGeom prst="rect">
            <a:avLst/>
          </a:prstGeom>
        </p:spPr>
      </p:pic>
      <p:sp>
        <p:nvSpPr>
          <p:cNvPr id="7" name="Left Arrow 7">
            <a:extLst>
              <a:ext uri="{FF2B5EF4-FFF2-40B4-BE49-F238E27FC236}">
                <a16:creationId xmlns:a16="http://schemas.microsoft.com/office/drawing/2014/main" id="{E48D02B0-A8F0-DFC6-8C83-C06076E5CB40}"/>
              </a:ext>
            </a:extLst>
          </p:cNvPr>
          <p:cNvSpPr/>
          <p:nvPr/>
        </p:nvSpPr>
        <p:spPr>
          <a:xfrm rot="3625360">
            <a:off x="8217287" y="3404732"/>
            <a:ext cx="1040350" cy="786102"/>
          </a:xfrm>
          <a:prstGeom prst="leftArrow">
            <a:avLst>
              <a:gd name="adj1" fmla="val 3206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F3F42155-E551-223B-8335-0413F23F5F50}"/>
              </a:ext>
            </a:extLst>
          </p:cNvPr>
          <p:cNvSpPr/>
          <p:nvPr/>
        </p:nvSpPr>
        <p:spPr>
          <a:xfrm>
            <a:off x="8737462" y="4354496"/>
            <a:ext cx="3309678" cy="122652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registration and login for SPOC/Teacher</a:t>
            </a:r>
          </a:p>
        </p:txBody>
      </p:sp>
    </p:spTree>
    <p:extLst>
      <p:ext uri="{BB962C8B-B14F-4D97-AF65-F5344CB8AC3E}">
        <p14:creationId xmlns:p14="http://schemas.microsoft.com/office/powerpoint/2010/main" val="18413552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882816" y="93240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SIATP Process –end to end digital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6C0642-5978-6124-D02B-AEFF8D826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35" y="689439"/>
            <a:ext cx="11006314" cy="57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976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F3EC750E-1C69-7E4F-8735-59E492C9B238}"/>
              </a:ext>
            </a:extLst>
          </p:cNvPr>
          <p:cNvSpPr txBox="1"/>
          <p:nvPr/>
        </p:nvSpPr>
        <p:spPr>
          <a:xfrm>
            <a:off x="7968503" y="2264661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89E34D-544B-DF4D-8CF0-7C37DBF55578}"/>
              </a:ext>
            </a:extLst>
          </p:cNvPr>
          <p:cNvSpPr txBox="1"/>
          <p:nvPr/>
        </p:nvSpPr>
        <p:spPr>
          <a:xfrm>
            <a:off x="3789735" y="2226371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3A3EFAA-F427-4F48-93E1-8E8AEBA0C691}"/>
              </a:ext>
            </a:extLst>
          </p:cNvPr>
          <p:cNvSpPr txBox="1"/>
          <p:nvPr/>
        </p:nvSpPr>
        <p:spPr>
          <a:xfrm>
            <a:off x="7316685" y="2249205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D92B0BA-398A-C546-9EF1-30BDC0B29743}"/>
              </a:ext>
            </a:extLst>
          </p:cNvPr>
          <p:cNvSpPr txBox="1"/>
          <p:nvPr/>
        </p:nvSpPr>
        <p:spPr>
          <a:xfrm>
            <a:off x="6017537" y="2272867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3523D3B-3AD1-A343-ACB1-042F9AD4EDBB}"/>
              </a:ext>
            </a:extLst>
          </p:cNvPr>
          <p:cNvSpPr txBox="1"/>
          <p:nvPr/>
        </p:nvSpPr>
        <p:spPr>
          <a:xfrm>
            <a:off x="9186391" y="2262541"/>
            <a:ext cx="378479" cy="27699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" name="Rectangle 1"/>
          <p:cNvSpPr/>
          <p:nvPr/>
        </p:nvSpPr>
        <p:spPr>
          <a:xfrm>
            <a:off x="3978974" y="129816"/>
            <a:ext cx="6120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Benefits of SIATP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133219-7BAA-439B-BA67-65420A3827EF}"/>
              </a:ext>
            </a:extLst>
          </p:cNvPr>
          <p:cNvSpPr/>
          <p:nvPr/>
        </p:nvSpPr>
        <p:spPr>
          <a:xfrm>
            <a:off x="147588" y="0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72178" y="1382666"/>
            <a:ext cx="10890715" cy="42180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Innovation Ambassadors badge from Ministry of Education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Free training by Government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Help in career advancement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 Certificates from the Ministry of Education’s Innovation Cell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600"/>
              </a:spcAft>
            </a:pPr>
            <a:r>
              <a:rPr lang="en-IN" dirty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Trained teachers will become part of the School Innovation Council.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600"/>
              </a:spcAft>
            </a:pPr>
            <a:endParaRPr lang="en-IN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05863"/>
              </p:ext>
            </p:extLst>
          </p:nvPr>
        </p:nvGraphicFramePr>
        <p:xfrm>
          <a:off x="8680656" y="2226371"/>
          <a:ext cx="3508468" cy="2479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8019890" imgH="5667309" progId="Acrobat.Document.DC">
                  <p:embed/>
                </p:oleObj>
              </mc:Choice>
              <mc:Fallback>
                <p:oleObj name="Acrobat Document" r:id="rId2" imgW="8019890" imgH="5667309" progId="Acrobat.Document.DC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80656" y="2226371"/>
                        <a:ext cx="3508468" cy="2479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1057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sign thinking concept icon. Creativity. Designer work. Visual embodiment.  Create innovative solution idea thin line illustration. Vector isolated ou  Stock Vector Image &amp; Art - Alamy">
            <a:extLst>
              <a:ext uri="{FF2B5EF4-FFF2-40B4-BE49-F238E27FC236}">
                <a16:creationId xmlns:a16="http://schemas.microsoft.com/office/drawing/2014/main" id="{9F703277-5BCB-BADC-5F83-17D89F355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5"/>
          <a:stretch/>
        </p:blipFill>
        <p:spPr bwMode="auto">
          <a:xfrm>
            <a:off x="1074719" y="1793433"/>
            <a:ext cx="1613998" cy="181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9C5FE2-2C2F-D5B6-5AF3-81BEFD8E0BAE}"/>
              </a:ext>
            </a:extLst>
          </p:cNvPr>
          <p:cNvGrpSpPr/>
          <p:nvPr/>
        </p:nvGrpSpPr>
        <p:grpSpPr>
          <a:xfrm>
            <a:off x="3246819" y="1798489"/>
            <a:ext cx="1323302" cy="1925778"/>
            <a:chOff x="30744015" y="3662911"/>
            <a:chExt cx="13492464" cy="25140689"/>
          </a:xfrm>
          <a:solidFill>
            <a:schemeClr val="accent1"/>
          </a:solidFill>
        </p:grpSpPr>
        <p:grpSp>
          <p:nvGrpSpPr>
            <p:cNvPr id="3" name="Graphic 17">
              <a:extLst>
                <a:ext uri="{FF2B5EF4-FFF2-40B4-BE49-F238E27FC236}">
                  <a16:creationId xmlns:a16="http://schemas.microsoft.com/office/drawing/2014/main" id="{57E9BE78-EC37-B778-5FFE-5B0F2CBA94F8}"/>
                </a:ext>
              </a:extLst>
            </p:cNvPr>
            <p:cNvGrpSpPr/>
            <p:nvPr/>
          </p:nvGrpSpPr>
          <p:grpSpPr>
            <a:xfrm>
              <a:off x="34617015" y="21318551"/>
              <a:ext cx="9391214" cy="7485049"/>
              <a:chOff x="22124650" y="18278354"/>
              <a:chExt cx="6650882" cy="5300931"/>
            </a:xfrm>
            <a:grpFill/>
          </p:grpSpPr>
          <p:sp>
            <p:nvSpPr>
              <p:cNvPr id="3094" name="Freeform: Shape 3093">
                <a:extLst>
                  <a:ext uri="{FF2B5EF4-FFF2-40B4-BE49-F238E27FC236}">
                    <a16:creationId xmlns:a16="http://schemas.microsoft.com/office/drawing/2014/main" id="{5FC686DA-9350-905E-C102-E4628E8DD8CD}"/>
                  </a:ext>
                </a:extLst>
              </p:cNvPr>
              <p:cNvSpPr/>
              <p:nvPr/>
            </p:nvSpPr>
            <p:spPr>
              <a:xfrm>
                <a:off x="23402129" y="18373695"/>
                <a:ext cx="1122346" cy="2726336"/>
              </a:xfrm>
              <a:custGeom>
                <a:avLst/>
                <a:gdLst>
                  <a:gd name="connsiteX0" fmla="*/ 0 w 1122346"/>
                  <a:gd name="connsiteY0" fmla="*/ 1517805 h 2726336"/>
                  <a:gd name="connsiteX1" fmla="*/ 419291 w 1122346"/>
                  <a:gd name="connsiteY1" fmla="*/ 2726336 h 2726336"/>
                  <a:gd name="connsiteX2" fmla="*/ 1122347 w 1122346"/>
                  <a:gd name="connsiteY2" fmla="*/ 2582407 h 2726336"/>
                  <a:gd name="connsiteX3" fmla="*/ 471864 w 1122346"/>
                  <a:gd name="connsiteY3" fmla="*/ 1531594 h 2726336"/>
                  <a:gd name="connsiteX4" fmla="*/ 464324 w 1122346"/>
                  <a:gd name="connsiteY4" fmla="*/ 314014 h 2726336"/>
                  <a:gd name="connsiteX5" fmla="*/ 264589 w 1122346"/>
                  <a:gd name="connsiteY5" fmla="*/ 14736 h 2726336"/>
                  <a:gd name="connsiteX6" fmla="*/ 99114 w 1122346"/>
                  <a:gd name="connsiteY6" fmla="*/ 8056 h 2726336"/>
                  <a:gd name="connsiteX7" fmla="*/ 71318 w 1122346"/>
                  <a:gd name="connsiteY7" fmla="*/ 431226 h 2726336"/>
                  <a:gd name="connsiteX8" fmla="*/ 0 w 1122346"/>
                  <a:gd name="connsiteY8" fmla="*/ 1517805 h 2726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2346" h="2726336">
                    <a:moveTo>
                      <a:pt x="0" y="1517805"/>
                    </a:moveTo>
                    <a:lnTo>
                      <a:pt x="419291" y="2726336"/>
                    </a:lnTo>
                    <a:lnTo>
                      <a:pt x="1122347" y="2582407"/>
                    </a:lnTo>
                    <a:lnTo>
                      <a:pt x="471864" y="1531594"/>
                    </a:lnTo>
                    <a:lnTo>
                      <a:pt x="464324" y="314014"/>
                    </a:lnTo>
                    <a:cubicBezTo>
                      <a:pt x="461091" y="130008"/>
                      <a:pt x="364133" y="45547"/>
                      <a:pt x="264589" y="14736"/>
                    </a:cubicBezTo>
                    <a:cubicBezTo>
                      <a:pt x="203183" y="-4441"/>
                      <a:pt x="140698" y="-2932"/>
                      <a:pt x="99114" y="8056"/>
                    </a:cubicBezTo>
                    <a:lnTo>
                      <a:pt x="71318" y="431226"/>
                    </a:lnTo>
                    <a:lnTo>
                      <a:pt x="0" y="1517805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5" name="Freeform: Shape 3094">
                <a:extLst>
                  <a:ext uri="{FF2B5EF4-FFF2-40B4-BE49-F238E27FC236}">
                    <a16:creationId xmlns:a16="http://schemas.microsoft.com/office/drawing/2014/main" id="{C22A64C2-8939-82B2-DC8C-A19576453EB8}"/>
                  </a:ext>
                </a:extLst>
              </p:cNvPr>
              <p:cNvSpPr/>
              <p:nvPr/>
            </p:nvSpPr>
            <p:spPr>
              <a:xfrm>
                <a:off x="22519162" y="18506460"/>
                <a:ext cx="1921929" cy="2648729"/>
              </a:xfrm>
              <a:custGeom>
                <a:avLst/>
                <a:gdLst>
                  <a:gd name="connsiteX0" fmla="*/ 0 w 1921929"/>
                  <a:gd name="connsiteY0" fmla="*/ 57788 h 2648729"/>
                  <a:gd name="connsiteX1" fmla="*/ 479836 w 1921929"/>
                  <a:gd name="connsiteY1" fmla="*/ 1492341 h 2648729"/>
                  <a:gd name="connsiteX2" fmla="*/ 1203576 w 1921929"/>
                  <a:gd name="connsiteY2" fmla="*/ 2648730 h 2648729"/>
                  <a:gd name="connsiteX3" fmla="*/ 1921930 w 1921929"/>
                  <a:gd name="connsiteY3" fmla="*/ 2052544 h 2648729"/>
                  <a:gd name="connsiteX4" fmla="*/ 1086579 w 1921929"/>
                  <a:gd name="connsiteY4" fmla="*/ 1444508 h 2648729"/>
                  <a:gd name="connsiteX5" fmla="*/ 453550 w 1921929"/>
                  <a:gd name="connsiteY5" fmla="*/ 202580 h 2648729"/>
                  <a:gd name="connsiteX6" fmla="*/ 161382 w 1921929"/>
                  <a:gd name="connsiteY6" fmla="*/ 691 h 2648729"/>
                  <a:gd name="connsiteX7" fmla="*/ 0 w 1921929"/>
                  <a:gd name="connsiteY7" fmla="*/ 57788 h 2648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929" h="2648729">
                    <a:moveTo>
                      <a:pt x="0" y="57788"/>
                    </a:moveTo>
                    <a:lnTo>
                      <a:pt x="479836" y="1492341"/>
                    </a:lnTo>
                    <a:lnTo>
                      <a:pt x="1203576" y="2648730"/>
                    </a:lnTo>
                    <a:lnTo>
                      <a:pt x="1921930" y="2052544"/>
                    </a:lnTo>
                    <a:lnTo>
                      <a:pt x="1086579" y="1444508"/>
                    </a:lnTo>
                    <a:lnTo>
                      <a:pt x="453550" y="202580"/>
                    </a:lnTo>
                    <a:cubicBezTo>
                      <a:pt x="382231" y="36889"/>
                      <a:pt x="263726" y="-6204"/>
                      <a:pt x="161382" y="691"/>
                    </a:cubicBezTo>
                    <a:cubicBezTo>
                      <a:pt x="95019" y="5215"/>
                      <a:pt x="35336" y="30855"/>
                      <a:pt x="0" y="57788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6" name="Freeform: Shape 3095">
                <a:extLst>
                  <a:ext uri="{FF2B5EF4-FFF2-40B4-BE49-F238E27FC236}">
                    <a16:creationId xmlns:a16="http://schemas.microsoft.com/office/drawing/2014/main" id="{2619D462-8145-E9AC-8BC1-F99EB5A35000}"/>
                  </a:ext>
                </a:extLst>
              </p:cNvPr>
              <p:cNvSpPr/>
              <p:nvPr/>
            </p:nvSpPr>
            <p:spPr>
              <a:xfrm>
                <a:off x="22124650" y="19143301"/>
                <a:ext cx="2192550" cy="1884766"/>
              </a:xfrm>
              <a:custGeom>
                <a:avLst/>
                <a:gdLst>
                  <a:gd name="connsiteX0" fmla="*/ 0 w 2192550"/>
                  <a:gd name="connsiteY0" fmla="*/ 132622 h 1884766"/>
                  <a:gd name="connsiteX1" fmla="*/ 191116 w 2192550"/>
                  <a:gd name="connsiteY1" fmla="*/ 350239 h 1884766"/>
                  <a:gd name="connsiteX2" fmla="*/ 910547 w 2192550"/>
                  <a:gd name="connsiteY2" fmla="*/ 1168782 h 1884766"/>
                  <a:gd name="connsiteX3" fmla="*/ 1927962 w 2192550"/>
                  <a:gd name="connsiteY3" fmla="*/ 1884767 h 1884766"/>
                  <a:gd name="connsiteX4" fmla="*/ 2192551 w 2192550"/>
                  <a:gd name="connsiteY4" fmla="*/ 1376058 h 1884766"/>
                  <a:gd name="connsiteX5" fmla="*/ 1403742 w 2192550"/>
                  <a:gd name="connsiteY5" fmla="*/ 914105 h 1884766"/>
                  <a:gd name="connsiteX6" fmla="*/ 432650 w 2192550"/>
                  <a:gd name="connsiteY6" fmla="*/ 94053 h 1884766"/>
                  <a:gd name="connsiteX7" fmla="*/ 70241 w 2192550"/>
                  <a:gd name="connsiteY7" fmla="*/ 55917 h 1884766"/>
                  <a:gd name="connsiteX8" fmla="*/ 0 w 2192550"/>
                  <a:gd name="connsiteY8" fmla="*/ 132622 h 188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2550" h="1884766">
                    <a:moveTo>
                      <a:pt x="0" y="132622"/>
                    </a:moveTo>
                    <a:lnTo>
                      <a:pt x="191116" y="350239"/>
                    </a:lnTo>
                    <a:lnTo>
                      <a:pt x="910547" y="1168782"/>
                    </a:lnTo>
                    <a:lnTo>
                      <a:pt x="1927962" y="1884767"/>
                    </a:lnTo>
                    <a:lnTo>
                      <a:pt x="2192551" y="1376058"/>
                    </a:lnTo>
                    <a:lnTo>
                      <a:pt x="1403742" y="914105"/>
                    </a:lnTo>
                    <a:lnTo>
                      <a:pt x="432650" y="94053"/>
                    </a:lnTo>
                    <a:cubicBezTo>
                      <a:pt x="290875" y="-42550"/>
                      <a:pt x="154272" y="-7429"/>
                      <a:pt x="70241" y="55917"/>
                    </a:cubicBezTo>
                    <a:cubicBezTo>
                      <a:pt x="38137" y="80049"/>
                      <a:pt x="14005" y="108059"/>
                      <a:pt x="0" y="132622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7" name="Freeform: Shape 3096">
                <a:extLst>
                  <a:ext uri="{FF2B5EF4-FFF2-40B4-BE49-F238E27FC236}">
                    <a16:creationId xmlns:a16="http://schemas.microsoft.com/office/drawing/2014/main" id="{0846071A-6C02-06D2-3229-2EB39CDB4D5E}"/>
                  </a:ext>
                </a:extLst>
              </p:cNvPr>
              <p:cNvSpPr/>
              <p:nvPr/>
            </p:nvSpPr>
            <p:spPr>
              <a:xfrm>
                <a:off x="22188642" y="18278354"/>
                <a:ext cx="5053036" cy="4089030"/>
              </a:xfrm>
              <a:custGeom>
                <a:avLst/>
                <a:gdLst>
                  <a:gd name="connsiteX0" fmla="*/ 0 w 5053036"/>
                  <a:gd name="connsiteY0" fmla="*/ 401383 h 4089030"/>
                  <a:gd name="connsiteX1" fmla="*/ 159442 w 5053036"/>
                  <a:gd name="connsiteY1" fmla="*/ 744184 h 4089030"/>
                  <a:gd name="connsiteX2" fmla="*/ 637770 w 5053036"/>
                  <a:gd name="connsiteY2" fmla="*/ 1773235 h 4089030"/>
                  <a:gd name="connsiteX3" fmla="*/ 1486264 w 5053036"/>
                  <a:gd name="connsiteY3" fmla="*/ 2841285 h 4089030"/>
                  <a:gd name="connsiteX4" fmla="*/ 4492187 w 5053036"/>
                  <a:gd name="connsiteY4" fmla="*/ 4089030 h 4089030"/>
                  <a:gd name="connsiteX5" fmla="*/ 5053037 w 5053036"/>
                  <a:gd name="connsiteY5" fmla="*/ 3022058 h 4089030"/>
                  <a:gd name="connsiteX6" fmla="*/ 3908282 w 5053036"/>
                  <a:gd name="connsiteY6" fmla="*/ 2437076 h 4089030"/>
                  <a:gd name="connsiteX7" fmla="*/ 3156963 w 5053036"/>
                  <a:gd name="connsiteY7" fmla="*/ 1348557 h 4089030"/>
                  <a:gd name="connsiteX8" fmla="*/ 2851868 w 5053036"/>
                  <a:gd name="connsiteY8" fmla="*/ 479165 h 4089030"/>
                  <a:gd name="connsiteX9" fmla="*/ 2684668 w 5053036"/>
                  <a:gd name="connsiteY9" fmla="*/ 2991 h 4089030"/>
                  <a:gd name="connsiteX10" fmla="*/ 2501956 w 5053036"/>
                  <a:gd name="connsiteY10" fmla="*/ 23892 h 4089030"/>
                  <a:gd name="connsiteX11" fmla="*/ 2355226 w 5053036"/>
                  <a:gd name="connsiteY11" fmla="*/ 414742 h 4089030"/>
                  <a:gd name="connsiteX12" fmla="*/ 2473731 w 5053036"/>
                  <a:gd name="connsiteY12" fmla="*/ 1037644 h 4089030"/>
                  <a:gd name="connsiteX13" fmla="*/ 2561423 w 5053036"/>
                  <a:gd name="connsiteY13" fmla="*/ 1827317 h 4089030"/>
                  <a:gd name="connsiteX14" fmla="*/ 2133298 w 5053036"/>
                  <a:gd name="connsiteY14" fmla="*/ 2167963 h 4089030"/>
                  <a:gd name="connsiteX15" fmla="*/ 1235033 w 5053036"/>
                  <a:gd name="connsiteY15" fmla="*/ 1657316 h 4089030"/>
                  <a:gd name="connsiteX16" fmla="*/ 466908 w 5053036"/>
                  <a:gd name="connsiteY16" fmla="*/ 494032 h 4089030"/>
                  <a:gd name="connsiteX17" fmla="*/ 116135 w 5053036"/>
                  <a:gd name="connsiteY17" fmla="*/ 335666 h 4089030"/>
                  <a:gd name="connsiteX18" fmla="*/ 115919 w 5053036"/>
                  <a:gd name="connsiteY18" fmla="*/ 335666 h 4089030"/>
                  <a:gd name="connsiteX19" fmla="*/ 0 w 5053036"/>
                  <a:gd name="connsiteY19" fmla="*/ 401383 h 408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053036" h="4089030">
                    <a:moveTo>
                      <a:pt x="0" y="401383"/>
                    </a:moveTo>
                    <a:lnTo>
                      <a:pt x="159442" y="744184"/>
                    </a:lnTo>
                    <a:lnTo>
                      <a:pt x="637770" y="1773235"/>
                    </a:lnTo>
                    <a:lnTo>
                      <a:pt x="1486264" y="2841285"/>
                    </a:lnTo>
                    <a:lnTo>
                      <a:pt x="4492187" y="4089030"/>
                    </a:lnTo>
                    <a:lnTo>
                      <a:pt x="5053037" y="3022058"/>
                    </a:lnTo>
                    <a:lnTo>
                      <a:pt x="3908282" y="2437076"/>
                    </a:lnTo>
                    <a:cubicBezTo>
                      <a:pt x="3908282" y="2437076"/>
                      <a:pt x="3733326" y="1665719"/>
                      <a:pt x="3156963" y="1348557"/>
                    </a:cubicBezTo>
                    <a:lnTo>
                      <a:pt x="2851868" y="479165"/>
                    </a:lnTo>
                    <a:lnTo>
                      <a:pt x="2684668" y="2991"/>
                    </a:lnTo>
                    <a:cubicBezTo>
                      <a:pt x="2684668" y="2991"/>
                      <a:pt x="2591157" y="-11660"/>
                      <a:pt x="2501956" y="23892"/>
                    </a:cubicBezTo>
                    <a:cubicBezTo>
                      <a:pt x="2402627" y="62890"/>
                      <a:pt x="2309117" y="163942"/>
                      <a:pt x="2355226" y="414742"/>
                    </a:cubicBezTo>
                    <a:cubicBezTo>
                      <a:pt x="2442918" y="891346"/>
                      <a:pt x="2473731" y="1037644"/>
                      <a:pt x="2473731" y="1037644"/>
                    </a:cubicBezTo>
                    <a:cubicBezTo>
                      <a:pt x="2473731" y="1037644"/>
                      <a:pt x="2470282" y="1395959"/>
                      <a:pt x="2561423" y="1827317"/>
                    </a:cubicBezTo>
                    <a:lnTo>
                      <a:pt x="2133298" y="2167963"/>
                    </a:lnTo>
                    <a:lnTo>
                      <a:pt x="1235033" y="1657316"/>
                    </a:lnTo>
                    <a:lnTo>
                      <a:pt x="466908" y="494032"/>
                    </a:lnTo>
                    <a:cubicBezTo>
                      <a:pt x="366071" y="317352"/>
                      <a:pt x="222573" y="302269"/>
                      <a:pt x="116135" y="335666"/>
                    </a:cubicBezTo>
                    <a:lnTo>
                      <a:pt x="115919" y="335666"/>
                    </a:lnTo>
                    <a:cubicBezTo>
                      <a:pt x="66794" y="351180"/>
                      <a:pt x="25640" y="376820"/>
                      <a:pt x="0" y="401383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098" name="Graphic 17">
                <a:extLst>
                  <a:ext uri="{FF2B5EF4-FFF2-40B4-BE49-F238E27FC236}">
                    <a16:creationId xmlns:a16="http://schemas.microsoft.com/office/drawing/2014/main" id="{6008F59A-E9CA-F90C-548E-F7B3EA3CD981}"/>
                  </a:ext>
                </a:extLst>
              </p:cNvPr>
              <p:cNvGrpSpPr/>
              <p:nvPr/>
            </p:nvGrpSpPr>
            <p:grpSpPr>
              <a:xfrm>
                <a:off x="25541030" y="20694530"/>
                <a:ext cx="3234502" cy="2884755"/>
                <a:chOff x="25541030" y="20694530"/>
                <a:chExt cx="3234502" cy="2884755"/>
              </a:xfrm>
              <a:grpFill/>
            </p:grpSpPr>
            <p:sp>
              <p:nvSpPr>
                <p:cNvPr id="3099" name="Freeform: Shape 3098">
                  <a:extLst>
                    <a:ext uri="{FF2B5EF4-FFF2-40B4-BE49-F238E27FC236}">
                      <a16:creationId xmlns:a16="http://schemas.microsoft.com/office/drawing/2014/main" id="{DEF89477-B124-BF4D-A633-D5C99D12F5A3}"/>
                    </a:ext>
                  </a:extLst>
                </p:cNvPr>
                <p:cNvSpPr/>
                <p:nvPr/>
              </p:nvSpPr>
              <p:spPr>
                <a:xfrm rot="-3542174">
                  <a:off x="25819208" y="21304252"/>
                  <a:ext cx="1918928" cy="1207895"/>
                </a:xfrm>
                <a:custGeom>
                  <a:avLst/>
                  <a:gdLst>
                    <a:gd name="connsiteX0" fmla="*/ 1 w 1918928"/>
                    <a:gd name="connsiteY0" fmla="*/ 0 h 1207895"/>
                    <a:gd name="connsiteX1" fmla="*/ 1918929 w 1918928"/>
                    <a:gd name="connsiteY1" fmla="*/ 0 h 1207895"/>
                    <a:gd name="connsiteX2" fmla="*/ 1918929 w 1918928"/>
                    <a:gd name="connsiteY2" fmla="*/ 1207895 h 1207895"/>
                    <a:gd name="connsiteX3" fmla="*/ 1 w 1918928"/>
                    <a:gd name="connsiteY3" fmla="*/ 1207895 h 1207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18928" h="1207895">
                      <a:moveTo>
                        <a:pt x="1" y="0"/>
                      </a:moveTo>
                      <a:lnTo>
                        <a:pt x="1918929" y="0"/>
                      </a:lnTo>
                      <a:lnTo>
                        <a:pt x="1918929" y="1207895"/>
                      </a:lnTo>
                      <a:lnTo>
                        <a:pt x="1" y="1207895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00" name="Freeform: Shape 3099">
                  <a:extLst>
                    <a:ext uri="{FF2B5EF4-FFF2-40B4-BE49-F238E27FC236}">
                      <a16:creationId xmlns:a16="http://schemas.microsoft.com/office/drawing/2014/main" id="{0A41AF31-7AC9-6289-00FA-2AA4C6D6A6FE}"/>
                    </a:ext>
                  </a:extLst>
                </p:cNvPr>
                <p:cNvSpPr/>
                <p:nvPr/>
              </p:nvSpPr>
              <p:spPr>
                <a:xfrm rot="-3542174">
                  <a:off x="26435539" y="21011379"/>
                  <a:ext cx="1722209" cy="2416005"/>
                </a:xfrm>
                <a:custGeom>
                  <a:avLst/>
                  <a:gdLst>
                    <a:gd name="connsiteX0" fmla="*/ 0 w 1722209"/>
                    <a:gd name="connsiteY0" fmla="*/ -1 h 2416005"/>
                    <a:gd name="connsiteX1" fmla="*/ 1722209 w 1722209"/>
                    <a:gd name="connsiteY1" fmla="*/ -1 h 2416005"/>
                    <a:gd name="connsiteX2" fmla="*/ 1722209 w 1722209"/>
                    <a:gd name="connsiteY2" fmla="*/ 2416005 h 2416005"/>
                    <a:gd name="connsiteX3" fmla="*/ 0 w 1722209"/>
                    <a:gd name="connsiteY3" fmla="*/ 2416005 h 2416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209" h="2416005">
                      <a:moveTo>
                        <a:pt x="0" y="-1"/>
                      </a:moveTo>
                      <a:lnTo>
                        <a:pt x="1722209" y="-1"/>
                      </a:lnTo>
                      <a:lnTo>
                        <a:pt x="1722209" y="2416005"/>
                      </a:lnTo>
                      <a:lnTo>
                        <a:pt x="0" y="2416005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01" name="Freeform: Shape 3100">
                  <a:extLst>
                    <a:ext uri="{FF2B5EF4-FFF2-40B4-BE49-F238E27FC236}">
                      <a16:creationId xmlns:a16="http://schemas.microsoft.com/office/drawing/2014/main" id="{2607B7E0-D25B-6E07-7834-3267D6EF15CF}"/>
                    </a:ext>
                  </a:extLst>
                </p:cNvPr>
                <p:cNvSpPr/>
                <p:nvPr/>
              </p:nvSpPr>
              <p:spPr>
                <a:xfrm>
                  <a:off x="25541030" y="20694530"/>
                  <a:ext cx="1162638" cy="1642690"/>
                </a:xfrm>
                <a:custGeom>
                  <a:avLst/>
                  <a:gdLst>
                    <a:gd name="connsiteX0" fmla="*/ 276655 w 1162638"/>
                    <a:gd name="connsiteY0" fmla="*/ 1642691 h 1642690"/>
                    <a:gd name="connsiteX1" fmla="*/ 0 w 1162638"/>
                    <a:gd name="connsiteY1" fmla="*/ 1476568 h 1642690"/>
                    <a:gd name="connsiteX2" fmla="*/ 886199 w 1162638"/>
                    <a:gd name="connsiteY2" fmla="*/ 0 h 1642690"/>
                    <a:gd name="connsiteX3" fmla="*/ 1162638 w 1162638"/>
                    <a:gd name="connsiteY3" fmla="*/ 165907 h 1642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2638" h="1642690">
                      <a:moveTo>
                        <a:pt x="276655" y="1642691"/>
                      </a:moveTo>
                      <a:lnTo>
                        <a:pt x="0" y="1476568"/>
                      </a:lnTo>
                      <a:lnTo>
                        <a:pt x="886199" y="0"/>
                      </a:lnTo>
                      <a:lnTo>
                        <a:pt x="1162638" y="165907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02" name="Freeform: Shape 3101">
                  <a:extLst>
                    <a:ext uri="{FF2B5EF4-FFF2-40B4-BE49-F238E27FC236}">
                      <a16:creationId xmlns:a16="http://schemas.microsoft.com/office/drawing/2014/main" id="{69CFD95C-041E-5F6E-0F3B-07AF99DCE8BF}"/>
                    </a:ext>
                  </a:extLst>
                </p:cNvPr>
                <p:cNvSpPr/>
                <p:nvPr/>
              </p:nvSpPr>
              <p:spPr>
                <a:xfrm rot="-3541703">
                  <a:off x="26551432" y="22155164"/>
                  <a:ext cx="1722150" cy="272338"/>
                </a:xfrm>
                <a:custGeom>
                  <a:avLst/>
                  <a:gdLst>
                    <a:gd name="connsiteX0" fmla="*/ 0 w 1722150"/>
                    <a:gd name="connsiteY0" fmla="*/ 1 h 272338"/>
                    <a:gd name="connsiteX1" fmla="*/ 1722150 w 1722150"/>
                    <a:gd name="connsiteY1" fmla="*/ 1 h 272338"/>
                    <a:gd name="connsiteX2" fmla="*/ 1722150 w 1722150"/>
                    <a:gd name="connsiteY2" fmla="*/ 272339 h 272338"/>
                    <a:gd name="connsiteX3" fmla="*/ 0 w 1722150"/>
                    <a:gd name="connsiteY3" fmla="*/ 272339 h 272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22150" h="272338">
                      <a:moveTo>
                        <a:pt x="0" y="1"/>
                      </a:moveTo>
                      <a:lnTo>
                        <a:pt x="1722150" y="1"/>
                      </a:lnTo>
                      <a:lnTo>
                        <a:pt x="1722150" y="272339"/>
                      </a:lnTo>
                      <a:lnTo>
                        <a:pt x="0" y="272339"/>
                      </a:lnTo>
                      <a:close/>
                    </a:path>
                  </a:pathLst>
                </a:custGeom>
                <a:grpFill/>
                <a:ln w="2154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03" name="Freeform: Shape 3102">
                  <a:extLst>
                    <a:ext uri="{FF2B5EF4-FFF2-40B4-BE49-F238E27FC236}">
                      <a16:creationId xmlns:a16="http://schemas.microsoft.com/office/drawing/2014/main" id="{586E83BF-7F62-0449-7F9B-20B35598E590}"/>
                    </a:ext>
                  </a:extLst>
                </p:cNvPr>
                <p:cNvSpPr/>
                <p:nvPr/>
              </p:nvSpPr>
              <p:spPr>
                <a:xfrm>
                  <a:off x="26249858" y="22130392"/>
                  <a:ext cx="219145" cy="219092"/>
                </a:xfrm>
                <a:custGeom>
                  <a:avLst/>
                  <a:gdLst>
                    <a:gd name="connsiteX0" fmla="*/ 203443 w 219145"/>
                    <a:gd name="connsiteY0" fmla="*/ 165890 h 219092"/>
                    <a:gd name="connsiteX1" fmla="*/ 53264 w 219145"/>
                    <a:gd name="connsiteY1" fmla="*/ 203380 h 219092"/>
                    <a:gd name="connsiteX2" fmla="*/ 15558 w 219145"/>
                    <a:gd name="connsiteY2" fmla="*/ 53203 h 219092"/>
                    <a:gd name="connsiteX3" fmla="*/ 165737 w 219145"/>
                    <a:gd name="connsiteY3" fmla="*/ 15711 h 219092"/>
                    <a:gd name="connsiteX4" fmla="*/ 203443 w 219145"/>
                    <a:gd name="connsiteY4" fmla="*/ 165890 h 219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145" h="219092">
                      <a:moveTo>
                        <a:pt x="203443" y="165890"/>
                      </a:moveTo>
                      <a:cubicBezTo>
                        <a:pt x="172416" y="217816"/>
                        <a:pt x="105192" y="234623"/>
                        <a:pt x="53264" y="203380"/>
                      </a:cubicBezTo>
                      <a:cubicBezTo>
                        <a:pt x="1338" y="172353"/>
                        <a:pt x="-15468" y="105129"/>
                        <a:pt x="15558" y="53203"/>
                      </a:cubicBezTo>
                      <a:cubicBezTo>
                        <a:pt x="46585" y="1276"/>
                        <a:pt x="114025" y="-15530"/>
                        <a:pt x="165737" y="15711"/>
                      </a:cubicBezTo>
                      <a:cubicBezTo>
                        <a:pt x="217878" y="46524"/>
                        <a:pt x="234684" y="113962"/>
                        <a:pt x="203443" y="165890"/>
                      </a:cubicBez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" name="Graphic 17">
              <a:extLst>
                <a:ext uri="{FF2B5EF4-FFF2-40B4-BE49-F238E27FC236}">
                  <a16:creationId xmlns:a16="http://schemas.microsoft.com/office/drawing/2014/main" id="{5CB3F67A-A0BF-F1C0-CB2A-11CD07E01E52}"/>
                </a:ext>
              </a:extLst>
            </p:cNvPr>
            <p:cNvGrpSpPr/>
            <p:nvPr/>
          </p:nvGrpSpPr>
          <p:grpSpPr>
            <a:xfrm>
              <a:off x="35186169" y="16136672"/>
              <a:ext cx="4608156" cy="2048181"/>
              <a:chOff x="22527727" y="14608534"/>
              <a:chExt cx="3263508" cy="1450527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5E6A0501-4FDE-3B70-8420-69DF02772D0F}"/>
                  </a:ext>
                </a:extLst>
              </p:cNvPr>
              <p:cNvSpPr/>
              <p:nvPr/>
            </p:nvSpPr>
            <p:spPr>
              <a:xfrm>
                <a:off x="22527727" y="14608534"/>
                <a:ext cx="982606" cy="1450527"/>
              </a:xfrm>
              <a:custGeom>
                <a:avLst/>
                <a:gdLst>
                  <a:gd name="connsiteX0" fmla="*/ 821183 w 982606"/>
                  <a:gd name="connsiteY0" fmla="*/ 1450528 h 1450527"/>
                  <a:gd name="connsiteX1" fmla="*/ 820752 w 982606"/>
                  <a:gd name="connsiteY1" fmla="*/ 1450528 h 1450527"/>
                  <a:gd name="connsiteX2" fmla="*/ 660232 w 982606"/>
                  <a:gd name="connsiteY2" fmla="*/ 1305736 h 1450527"/>
                  <a:gd name="connsiteX3" fmla="*/ 68140 w 982606"/>
                  <a:gd name="connsiteY3" fmla="*/ 293491 h 1450527"/>
                  <a:gd name="connsiteX4" fmla="*/ 17722 w 982606"/>
                  <a:gd name="connsiteY4" fmla="*/ 88586 h 1450527"/>
                  <a:gd name="connsiteX5" fmla="*/ 17722 w 982606"/>
                  <a:gd name="connsiteY5" fmla="*/ 88586 h 1450527"/>
                  <a:gd name="connsiteX6" fmla="*/ 253654 w 982606"/>
                  <a:gd name="connsiteY6" fmla="*/ 29334 h 1450527"/>
                  <a:gd name="connsiteX7" fmla="*/ 981487 w 982606"/>
                  <a:gd name="connsiteY7" fmla="*/ 1268891 h 1450527"/>
                  <a:gd name="connsiteX8" fmla="*/ 821183 w 982606"/>
                  <a:gd name="connsiteY8" fmla="*/ 1450528 h 1450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2606" h="1450527">
                    <a:moveTo>
                      <a:pt x="821183" y="1450528"/>
                    </a:moveTo>
                    <a:lnTo>
                      <a:pt x="820752" y="1450528"/>
                    </a:lnTo>
                    <a:cubicBezTo>
                      <a:pt x="738014" y="1450528"/>
                      <a:pt x="669928" y="1387827"/>
                      <a:pt x="660232" y="1305736"/>
                    </a:cubicBezTo>
                    <a:cubicBezTo>
                      <a:pt x="610029" y="881274"/>
                      <a:pt x="348673" y="493225"/>
                      <a:pt x="68140" y="293491"/>
                    </a:cubicBezTo>
                    <a:cubicBezTo>
                      <a:pt x="2855" y="246951"/>
                      <a:pt x="-18907" y="159904"/>
                      <a:pt x="17722" y="88586"/>
                    </a:cubicBezTo>
                    <a:lnTo>
                      <a:pt x="17722" y="88586"/>
                    </a:lnTo>
                    <a:cubicBezTo>
                      <a:pt x="62323" y="1539"/>
                      <a:pt x="174148" y="-27549"/>
                      <a:pt x="253654" y="29334"/>
                    </a:cubicBezTo>
                    <a:cubicBezTo>
                      <a:pt x="596455" y="274315"/>
                      <a:pt x="919434" y="737776"/>
                      <a:pt x="981487" y="1268891"/>
                    </a:cubicBezTo>
                    <a:cubicBezTo>
                      <a:pt x="992692" y="1365204"/>
                      <a:pt x="918357" y="1450528"/>
                      <a:pt x="821183" y="1450528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B28EE2CD-B008-E206-39DB-6716E3011425}"/>
                  </a:ext>
                </a:extLst>
              </p:cNvPr>
              <p:cNvSpPr/>
              <p:nvPr/>
            </p:nvSpPr>
            <p:spPr>
              <a:xfrm>
                <a:off x="24808629" y="14608534"/>
                <a:ext cx="982606" cy="1450527"/>
              </a:xfrm>
              <a:custGeom>
                <a:avLst/>
                <a:gdLst>
                  <a:gd name="connsiteX0" fmla="*/ 161423 w 982606"/>
                  <a:gd name="connsiteY0" fmla="*/ 1450528 h 1450527"/>
                  <a:gd name="connsiteX1" fmla="*/ 161855 w 982606"/>
                  <a:gd name="connsiteY1" fmla="*/ 1450528 h 1450527"/>
                  <a:gd name="connsiteX2" fmla="*/ 322375 w 982606"/>
                  <a:gd name="connsiteY2" fmla="*/ 1305736 h 1450527"/>
                  <a:gd name="connsiteX3" fmla="*/ 914467 w 982606"/>
                  <a:gd name="connsiteY3" fmla="*/ 293491 h 1450527"/>
                  <a:gd name="connsiteX4" fmla="*/ 964884 w 982606"/>
                  <a:gd name="connsiteY4" fmla="*/ 88586 h 1450527"/>
                  <a:gd name="connsiteX5" fmla="*/ 964884 w 982606"/>
                  <a:gd name="connsiteY5" fmla="*/ 88586 h 1450527"/>
                  <a:gd name="connsiteX6" fmla="*/ 728953 w 982606"/>
                  <a:gd name="connsiteY6" fmla="*/ 29334 h 1450527"/>
                  <a:gd name="connsiteX7" fmla="*/ 1119 w 982606"/>
                  <a:gd name="connsiteY7" fmla="*/ 1268891 h 1450527"/>
                  <a:gd name="connsiteX8" fmla="*/ 161423 w 982606"/>
                  <a:gd name="connsiteY8" fmla="*/ 1450528 h 1450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2606" h="1450527">
                    <a:moveTo>
                      <a:pt x="161423" y="1450528"/>
                    </a:moveTo>
                    <a:lnTo>
                      <a:pt x="161855" y="1450528"/>
                    </a:lnTo>
                    <a:cubicBezTo>
                      <a:pt x="244592" y="1450528"/>
                      <a:pt x="312679" y="1387827"/>
                      <a:pt x="322375" y="1305736"/>
                    </a:cubicBezTo>
                    <a:cubicBezTo>
                      <a:pt x="372577" y="881274"/>
                      <a:pt x="633934" y="493225"/>
                      <a:pt x="914467" y="293491"/>
                    </a:cubicBezTo>
                    <a:cubicBezTo>
                      <a:pt x="979751" y="246951"/>
                      <a:pt x="1001513" y="159904"/>
                      <a:pt x="964884" y="88586"/>
                    </a:cubicBezTo>
                    <a:lnTo>
                      <a:pt x="964884" y="88586"/>
                    </a:lnTo>
                    <a:cubicBezTo>
                      <a:pt x="920499" y="1539"/>
                      <a:pt x="808459" y="-27549"/>
                      <a:pt x="728953" y="29334"/>
                    </a:cubicBezTo>
                    <a:cubicBezTo>
                      <a:pt x="386151" y="274315"/>
                      <a:pt x="63172" y="737776"/>
                      <a:pt x="1119" y="1268891"/>
                    </a:cubicBezTo>
                    <a:cubicBezTo>
                      <a:pt x="-10085" y="1365204"/>
                      <a:pt x="64249" y="1450528"/>
                      <a:pt x="161423" y="1450528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F86F97D-9B26-DF48-21A0-E9C724CD58E4}"/>
                </a:ext>
              </a:extLst>
            </p:cNvPr>
            <p:cNvSpPr/>
            <p:nvPr/>
          </p:nvSpPr>
          <p:spPr>
            <a:xfrm>
              <a:off x="35912159" y="18589795"/>
              <a:ext cx="3156480" cy="456358"/>
            </a:xfrm>
            <a:custGeom>
              <a:avLst/>
              <a:gdLst>
                <a:gd name="connsiteX0" fmla="*/ 1343842 w 2235427"/>
                <a:gd name="connsiteY0" fmla="*/ 0 h 323194"/>
                <a:gd name="connsiteX1" fmla="*/ 1332422 w 2235427"/>
                <a:gd name="connsiteY1" fmla="*/ 0 h 323194"/>
                <a:gd name="connsiteX2" fmla="*/ 161597 w 2235427"/>
                <a:gd name="connsiteY2" fmla="*/ 0 h 323194"/>
                <a:gd name="connsiteX3" fmla="*/ 0 w 2235427"/>
                <a:gd name="connsiteY3" fmla="*/ 161597 h 323194"/>
                <a:gd name="connsiteX4" fmla="*/ 0 w 2235427"/>
                <a:gd name="connsiteY4" fmla="*/ 161597 h 323194"/>
                <a:gd name="connsiteX5" fmla="*/ 161597 w 2235427"/>
                <a:gd name="connsiteY5" fmla="*/ 323194 h 323194"/>
                <a:gd name="connsiteX6" fmla="*/ 1332422 w 2235427"/>
                <a:gd name="connsiteY6" fmla="*/ 323194 h 323194"/>
                <a:gd name="connsiteX7" fmla="*/ 1343842 w 2235427"/>
                <a:gd name="connsiteY7" fmla="*/ 323194 h 323194"/>
                <a:gd name="connsiteX8" fmla="*/ 2073831 w 2235427"/>
                <a:gd name="connsiteY8" fmla="*/ 323194 h 323194"/>
                <a:gd name="connsiteX9" fmla="*/ 2235428 w 2235427"/>
                <a:gd name="connsiteY9" fmla="*/ 161597 h 323194"/>
                <a:gd name="connsiteX10" fmla="*/ 2235428 w 2235427"/>
                <a:gd name="connsiteY10" fmla="*/ 161597 h 323194"/>
                <a:gd name="connsiteX11" fmla="*/ 2073831 w 2235427"/>
                <a:gd name="connsiteY11" fmla="*/ 0 h 323194"/>
                <a:gd name="connsiteX12" fmla="*/ 1343842 w 2235427"/>
                <a:gd name="connsiteY12" fmla="*/ 0 h 32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5427" h="323194">
                  <a:moveTo>
                    <a:pt x="1343842" y="0"/>
                  </a:moveTo>
                  <a:lnTo>
                    <a:pt x="1332422" y="0"/>
                  </a:lnTo>
                  <a:lnTo>
                    <a:pt x="161597" y="0"/>
                  </a:lnTo>
                  <a:cubicBezTo>
                    <a:pt x="72395" y="0"/>
                    <a:pt x="0" y="72395"/>
                    <a:pt x="0" y="161597"/>
                  </a:cubicBezTo>
                  <a:lnTo>
                    <a:pt x="0" y="161597"/>
                  </a:lnTo>
                  <a:cubicBezTo>
                    <a:pt x="0" y="250798"/>
                    <a:pt x="72395" y="323194"/>
                    <a:pt x="161597" y="323194"/>
                  </a:cubicBezTo>
                  <a:lnTo>
                    <a:pt x="1332422" y="323194"/>
                  </a:lnTo>
                  <a:lnTo>
                    <a:pt x="1343842" y="323194"/>
                  </a:lnTo>
                  <a:lnTo>
                    <a:pt x="2073831" y="323194"/>
                  </a:lnTo>
                  <a:cubicBezTo>
                    <a:pt x="2163033" y="323194"/>
                    <a:pt x="2235428" y="250798"/>
                    <a:pt x="2235428" y="161597"/>
                  </a:cubicBezTo>
                  <a:lnTo>
                    <a:pt x="2235428" y="161597"/>
                  </a:lnTo>
                  <a:cubicBezTo>
                    <a:pt x="2235428" y="72395"/>
                    <a:pt x="2163033" y="0"/>
                    <a:pt x="2073831" y="0"/>
                  </a:cubicBezTo>
                  <a:lnTo>
                    <a:pt x="1343842" y="0"/>
                  </a:ln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6285145-6277-E7C2-C5B9-C69FF3FB5645}"/>
                </a:ext>
              </a:extLst>
            </p:cNvPr>
            <p:cNvSpPr/>
            <p:nvPr/>
          </p:nvSpPr>
          <p:spPr>
            <a:xfrm>
              <a:off x="35912159" y="19350089"/>
              <a:ext cx="3156480" cy="456358"/>
            </a:xfrm>
            <a:custGeom>
              <a:avLst/>
              <a:gdLst>
                <a:gd name="connsiteX0" fmla="*/ 1343842 w 2235427"/>
                <a:gd name="connsiteY0" fmla="*/ 0 h 323194"/>
                <a:gd name="connsiteX1" fmla="*/ 1332422 w 2235427"/>
                <a:gd name="connsiteY1" fmla="*/ 0 h 323194"/>
                <a:gd name="connsiteX2" fmla="*/ 161597 w 2235427"/>
                <a:gd name="connsiteY2" fmla="*/ 0 h 323194"/>
                <a:gd name="connsiteX3" fmla="*/ 0 w 2235427"/>
                <a:gd name="connsiteY3" fmla="*/ 161597 h 323194"/>
                <a:gd name="connsiteX4" fmla="*/ 0 w 2235427"/>
                <a:gd name="connsiteY4" fmla="*/ 161597 h 323194"/>
                <a:gd name="connsiteX5" fmla="*/ 161597 w 2235427"/>
                <a:gd name="connsiteY5" fmla="*/ 323194 h 323194"/>
                <a:gd name="connsiteX6" fmla="*/ 1332422 w 2235427"/>
                <a:gd name="connsiteY6" fmla="*/ 323194 h 323194"/>
                <a:gd name="connsiteX7" fmla="*/ 1343842 w 2235427"/>
                <a:gd name="connsiteY7" fmla="*/ 323194 h 323194"/>
                <a:gd name="connsiteX8" fmla="*/ 2073831 w 2235427"/>
                <a:gd name="connsiteY8" fmla="*/ 323194 h 323194"/>
                <a:gd name="connsiteX9" fmla="*/ 2235428 w 2235427"/>
                <a:gd name="connsiteY9" fmla="*/ 161597 h 323194"/>
                <a:gd name="connsiteX10" fmla="*/ 2235428 w 2235427"/>
                <a:gd name="connsiteY10" fmla="*/ 161597 h 323194"/>
                <a:gd name="connsiteX11" fmla="*/ 2073831 w 2235427"/>
                <a:gd name="connsiteY11" fmla="*/ 0 h 323194"/>
                <a:gd name="connsiteX12" fmla="*/ 1343842 w 2235427"/>
                <a:gd name="connsiteY12" fmla="*/ 0 h 32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5427" h="323194">
                  <a:moveTo>
                    <a:pt x="1343842" y="0"/>
                  </a:moveTo>
                  <a:lnTo>
                    <a:pt x="1332422" y="0"/>
                  </a:lnTo>
                  <a:lnTo>
                    <a:pt x="161597" y="0"/>
                  </a:lnTo>
                  <a:cubicBezTo>
                    <a:pt x="72395" y="0"/>
                    <a:pt x="0" y="72395"/>
                    <a:pt x="0" y="161597"/>
                  </a:cubicBezTo>
                  <a:lnTo>
                    <a:pt x="0" y="161597"/>
                  </a:lnTo>
                  <a:cubicBezTo>
                    <a:pt x="0" y="250799"/>
                    <a:pt x="72395" y="323194"/>
                    <a:pt x="161597" y="323194"/>
                  </a:cubicBezTo>
                  <a:lnTo>
                    <a:pt x="1332422" y="323194"/>
                  </a:lnTo>
                  <a:lnTo>
                    <a:pt x="1343842" y="323194"/>
                  </a:lnTo>
                  <a:lnTo>
                    <a:pt x="2073831" y="323194"/>
                  </a:lnTo>
                  <a:cubicBezTo>
                    <a:pt x="2163033" y="323194"/>
                    <a:pt x="2235428" y="250799"/>
                    <a:pt x="2235428" y="161597"/>
                  </a:cubicBezTo>
                  <a:lnTo>
                    <a:pt x="2235428" y="161597"/>
                  </a:lnTo>
                  <a:cubicBezTo>
                    <a:pt x="2235428" y="72395"/>
                    <a:pt x="2163033" y="0"/>
                    <a:pt x="2073831" y="0"/>
                  </a:cubicBezTo>
                  <a:lnTo>
                    <a:pt x="1343842" y="0"/>
                  </a:ln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6D7C20C-5F81-AE2F-1263-89887CD8BAC8}"/>
                </a:ext>
              </a:extLst>
            </p:cNvPr>
            <p:cNvSpPr/>
            <p:nvPr/>
          </p:nvSpPr>
          <p:spPr>
            <a:xfrm>
              <a:off x="35912159" y="20110687"/>
              <a:ext cx="3156480" cy="456358"/>
            </a:xfrm>
            <a:custGeom>
              <a:avLst/>
              <a:gdLst>
                <a:gd name="connsiteX0" fmla="*/ 1343842 w 2235427"/>
                <a:gd name="connsiteY0" fmla="*/ 0 h 323194"/>
                <a:gd name="connsiteX1" fmla="*/ 1332422 w 2235427"/>
                <a:gd name="connsiteY1" fmla="*/ 0 h 323194"/>
                <a:gd name="connsiteX2" fmla="*/ 161597 w 2235427"/>
                <a:gd name="connsiteY2" fmla="*/ 0 h 323194"/>
                <a:gd name="connsiteX3" fmla="*/ 0 w 2235427"/>
                <a:gd name="connsiteY3" fmla="*/ 161597 h 323194"/>
                <a:gd name="connsiteX4" fmla="*/ 0 w 2235427"/>
                <a:gd name="connsiteY4" fmla="*/ 161597 h 323194"/>
                <a:gd name="connsiteX5" fmla="*/ 161597 w 2235427"/>
                <a:gd name="connsiteY5" fmla="*/ 323194 h 323194"/>
                <a:gd name="connsiteX6" fmla="*/ 1332422 w 2235427"/>
                <a:gd name="connsiteY6" fmla="*/ 323194 h 323194"/>
                <a:gd name="connsiteX7" fmla="*/ 1343842 w 2235427"/>
                <a:gd name="connsiteY7" fmla="*/ 323194 h 323194"/>
                <a:gd name="connsiteX8" fmla="*/ 2073831 w 2235427"/>
                <a:gd name="connsiteY8" fmla="*/ 323194 h 323194"/>
                <a:gd name="connsiteX9" fmla="*/ 2235428 w 2235427"/>
                <a:gd name="connsiteY9" fmla="*/ 161597 h 323194"/>
                <a:gd name="connsiteX10" fmla="*/ 2235428 w 2235427"/>
                <a:gd name="connsiteY10" fmla="*/ 161597 h 323194"/>
                <a:gd name="connsiteX11" fmla="*/ 2073831 w 2235427"/>
                <a:gd name="connsiteY11" fmla="*/ 0 h 323194"/>
                <a:gd name="connsiteX12" fmla="*/ 1343842 w 2235427"/>
                <a:gd name="connsiteY12" fmla="*/ 0 h 32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5427" h="323194">
                  <a:moveTo>
                    <a:pt x="1343842" y="0"/>
                  </a:moveTo>
                  <a:lnTo>
                    <a:pt x="1332422" y="0"/>
                  </a:lnTo>
                  <a:lnTo>
                    <a:pt x="161597" y="0"/>
                  </a:lnTo>
                  <a:cubicBezTo>
                    <a:pt x="72395" y="0"/>
                    <a:pt x="0" y="72395"/>
                    <a:pt x="0" y="161597"/>
                  </a:cubicBezTo>
                  <a:lnTo>
                    <a:pt x="0" y="161597"/>
                  </a:lnTo>
                  <a:cubicBezTo>
                    <a:pt x="0" y="250799"/>
                    <a:pt x="72395" y="323194"/>
                    <a:pt x="161597" y="323194"/>
                  </a:cubicBezTo>
                  <a:lnTo>
                    <a:pt x="1332422" y="323194"/>
                  </a:lnTo>
                  <a:lnTo>
                    <a:pt x="1343842" y="323194"/>
                  </a:lnTo>
                  <a:lnTo>
                    <a:pt x="2073831" y="323194"/>
                  </a:lnTo>
                  <a:cubicBezTo>
                    <a:pt x="2163033" y="323194"/>
                    <a:pt x="2235428" y="250799"/>
                    <a:pt x="2235428" y="161597"/>
                  </a:cubicBezTo>
                  <a:lnTo>
                    <a:pt x="2235428" y="161597"/>
                  </a:lnTo>
                  <a:cubicBezTo>
                    <a:pt x="2235428" y="72395"/>
                    <a:pt x="2163033" y="0"/>
                    <a:pt x="2073831" y="0"/>
                  </a:cubicBezTo>
                  <a:lnTo>
                    <a:pt x="1343842" y="0"/>
                  </a:ln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E9AA92-36F4-5834-86C2-D3659F3DDEF8}"/>
                </a:ext>
              </a:extLst>
            </p:cNvPr>
            <p:cNvSpPr/>
            <p:nvPr/>
          </p:nvSpPr>
          <p:spPr>
            <a:xfrm>
              <a:off x="36649939" y="20989938"/>
              <a:ext cx="1680920" cy="840613"/>
            </a:xfrm>
            <a:custGeom>
              <a:avLst/>
              <a:gdLst>
                <a:gd name="connsiteX0" fmla="*/ 595109 w 1190432"/>
                <a:gd name="connsiteY0" fmla="*/ 595324 h 595324"/>
                <a:gd name="connsiteX1" fmla="*/ 1190433 w 1190432"/>
                <a:gd name="connsiteY1" fmla="*/ 0 h 595324"/>
                <a:gd name="connsiteX2" fmla="*/ 0 w 1190432"/>
                <a:gd name="connsiteY2" fmla="*/ 0 h 595324"/>
                <a:gd name="connsiteX3" fmla="*/ 595109 w 1190432"/>
                <a:gd name="connsiteY3" fmla="*/ 595324 h 59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432" h="595324">
                  <a:moveTo>
                    <a:pt x="595109" y="595324"/>
                  </a:moveTo>
                  <a:cubicBezTo>
                    <a:pt x="923905" y="595324"/>
                    <a:pt x="1190433" y="328797"/>
                    <a:pt x="1190433" y="0"/>
                  </a:cubicBezTo>
                  <a:lnTo>
                    <a:pt x="0" y="0"/>
                  </a:lnTo>
                  <a:cubicBezTo>
                    <a:pt x="-216" y="328797"/>
                    <a:pt x="266312" y="595324"/>
                    <a:pt x="595109" y="595324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132F284-CC64-6645-B013-8E35A14DE96E}"/>
                </a:ext>
              </a:extLst>
            </p:cNvPr>
            <p:cNvSpPr/>
            <p:nvPr/>
          </p:nvSpPr>
          <p:spPr>
            <a:xfrm>
              <a:off x="34460635" y="8511976"/>
              <a:ext cx="2527617" cy="4115341"/>
            </a:xfrm>
            <a:custGeom>
              <a:avLst/>
              <a:gdLst>
                <a:gd name="connsiteX0" fmla="*/ 1790066 w 1790065"/>
                <a:gd name="connsiteY0" fmla="*/ 2562430 h 2914495"/>
                <a:gd name="connsiteX1" fmla="*/ 1162206 w 1790065"/>
                <a:gd name="connsiteY1" fmla="*/ 1546306 h 2914495"/>
                <a:gd name="connsiteX2" fmla="*/ 1162206 w 1790065"/>
                <a:gd name="connsiteY2" fmla="*/ 1545444 h 2914495"/>
                <a:gd name="connsiteX3" fmla="*/ 1162206 w 1790065"/>
                <a:gd name="connsiteY3" fmla="*/ 1545444 h 2914495"/>
                <a:gd name="connsiteX4" fmla="*/ 1162206 w 1790065"/>
                <a:gd name="connsiteY4" fmla="*/ 1161489 h 2914495"/>
                <a:gd name="connsiteX5" fmla="*/ 186160 w 1790065"/>
                <a:gd name="connsiteY5" fmla="*/ 2299 h 2914495"/>
                <a:gd name="connsiteX6" fmla="*/ 0 w 1790065"/>
                <a:gd name="connsiteY6" fmla="*/ 162172 h 2914495"/>
                <a:gd name="connsiteX7" fmla="*/ 130786 w 1790065"/>
                <a:gd name="connsiteY7" fmla="*/ 320753 h 2914495"/>
                <a:gd name="connsiteX8" fmla="*/ 839012 w 1790065"/>
                <a:gd name="connsiteY8" fmla="*/ 1161705 h 2914495"/>
                <a:gd name="connsiteX9" fmla="*/ 839012 w 1790065"/>
                <a:gd name="connsiteY9" fmla="*/ 1594139 h 2914495"/>
                <a:gd name="connsiteX10" fmla="*/ 840305 w 1790065"/>
                <a:gd name="connsiteY10" fmla="*/ 1594139 h 2914495"/>
                <a:gd name="connsiteX11" fmla="*/ 1790066 w 1790065"/>
                <a:gd name="connsiteY11" fmla="*/ 2914496 h 2914495"/>
                <a:gd name="connsiteX12" fmla="*/ 1790066 w 1790065"/>
                <a:gd name="connsiteY12" fmla="*/ 2562430 h 291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0065" h="2914495">
                  <a:moveTo>
                    <a:pt x="1790066" y="2562430"/>
                  </a:moveTo>
                  <a:cubicBezTo>
                    <a:pt x="1418177" y="2375407"/>
                    <a:pt x="1162206" y="1990375"/>
                    <a:pt x="1162206" y="1546306"/>
                  </a:cubicBezTo>
                  <a:cubicBezTo>
                    <a:pt x="1162206" y="1546091"/>
                    <a:pt x="1162206" y="1545660"/>
                    <a:pt x="1162206" y="1545444"/>
                  </a:cubicBezTo>
                  <a:lnTo>
                    <a:pt x="1162206" y="1545444"/>
                  </a:lnTo>
                  <a:lnTo>
                    <a:pt x="1162206" y="1161489"/>
                  </a:lnTo>
                  <a:cubicBezTo>
                    <a:pt x="1162206" y="581032"/>
                    <a:pt x="739684" y="97749"/>
                    <a:pt x="186160" y="2299"/>
                  </a:cubicBezTo>
                  <a:cubicBezTo>
                    <a:pt x="88555" y="-14507"/>
                    <a:pt x="0" y="63060"/>
                    <a:pt x="0" y="162172"/>
                  </a:cubicBezTo>
                  <a:cubicBezTo>
                    <a:pt x="0" y="239523"/>
                    <a:pt x="54512" y="307610"/>
                    <a:pt x="130786" y="320753"/>
                  </a:cubicBezTo>
                  <a:cubicBezTo>
                    <a:pt x="532409" y="389917"/>
                    <a:pt x="839012" y="740474"/>
                    <a:pt x="839012" y="1161705"/>
                  </a:cubicBezTo>
                  <a:lnTo>
                    <a:pt x="839012" y="1594139"/>
                  </a:lnTo>
                  <a:lnTo>
                    <a:pt x="840305" y="1594139"/>
                  </a:lnTo>
                  <a:cubicBezTo>
                    <a:pt x="859912" y="2199590"/>
                    <a:pt x="1249685" y="2712607"/>
                    <a:pt x="1790066" y="2914496"/>
                  </a:cubicBezTo>
                  <a:lnTo>
                    <a:pt x="1790066" y="2562430"/>
                  </a:ln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5A7ED72-778E-F0EB-71D6-68A04BCC5DE6}"/>
                </a:ext>
              </a:extLst>
            </p:cNvPr>
            <p:cNvSpPr/>
            <p:nvPr/>
          </p:nvSpPr>
          <p:spPr>
            <a:xfrm>
              <a:off x="37946607" y="8512201"/>
              <a:ext cx="2573254" cy="4131542"/>
            </a:xfrm>
            <a:custGeom>
              <a:avLst/>
              <a:gdLst>
                <a:gd name="connsiteX0" fmla="*/ 1636226 w 1822385"/>
                <a:gd name="connsiteY0" fmla="*/ 2353 h 2925969"/>
                <a:gd name="connsiteX1" fmla="*/ 660179 w 1822385"/>
                <a:gd name="connsiteY1" fmla="*/ 1161544 h 2925969"/>
                <a:gd name="connsiteX2" fmla="*/ 660179 w 1822385"/>
                <a:gd name="connsiteY2" fmla="*/ 1545499 h 2925969"/>
                <a:gd name="connsiteX3" fmla="*/ 660179 w 1822385"/>
                <a:gd name="connsiteY3" fmla="*/ 1545499 h 2925969"/>
                <a:gd name="connsiteX4" fmla="*/ 660179 w 1822385"/>
                <a:gd name="connsiteY4" fmla="*/ 1546361 h 2925969"/>
                <a:gd name="connsiteX5" fmla="*/ 0 w 1822385"/>
                <a:gd name="connsiteY5" fmla="*/ 2577998 h 2925969"/>
                <a:gd name="connsiteX6" fmla="*/ 0 w 1822385"/>
                <a:gd name="connsiteY6" fmla="*/ 2925970 h 2925969"/>
                <a:gd name="connsiteX7" fmla="*/ 982080 w 1822385"/>
                <a:gd name="connsiteY7" fmla="*/ 1593979 h 2925969"/>
                <a:gd name="connsiteX8" fmla="*/ 983373 w 1822385"/>
                <a:gd name="connsiteY8" fmla="*/ 1593979 h 2925969"/>
                <a:gd name="connsiteX9" fmla="*/ 983373 w 1822385"/>
                <a:gd name="connsiteY9" fmla="*/ 1161544 h 2925969"/>
                <a:gd name="connsiteX10" fmla="*/ 1691600 w 1822385"/>
                <a:gd name="connsiteY10" fmla="*/ 320593 h 2925969"/>
                <a:gd name="connsiteX11" fmla="*/ 1822386 w 1822385"/>
                <a:gd name="connsiteY11" fmla="*/ 162012 h 2925969"/>
                <a:gd name="connsiteX12" fmla="*/ 1636226 w 1822385"/>
                <a:gd name="connsiteY12" fmla="*/ 2353 h 292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2385" h="2925969">
                  <a:moveTo>
                    <a:pt x="1636226" y="2353"/>
                  </a:moveTo>
                  <a:cubicBezTo>
                    <a:pt x="1082701" y="97804"/>
                    <a:pt x="660179" y="581087"/>
                    <a:pt x="660179" y="1161544"/>
                  </a:cubicBezTo>
                  <a:lnTo>
                    <a:pt x="660179" y="1545499"/>
                  </a:lnTo>
                  <a:lnTo>
                    <a:pt x="660179" y="1545499"/>
                  </a:lnTo>
                  <a:cubicBezTo>
                    <a:pt x="660179" y="1545715"/>
                    <a:pt x="660179" y="1546146"/>
                    <a:pt x="660179" y="1546361"/>
                  </a:cubicBezTo>
                  <a:cubicBezTo>
                    <a:pt x="660179" y="2003143"/>
                    <a:pt x="389342" y="2397440"/>
                    <a:pt x="0" y="2577998"/>
                  </a:cubicBezTo>
                  <a:lnTo>
                    <a:pt x="0" y="2925970"/>
                  </a:lnTo>
                  <a:cubicBezTo>
                    <a:pt x="557187" y="2732915"/>
                    <a:pt x="962257" y="2211495"/>
                    <a:pt x="982080" y="1593979"/>
                  </a:cubicBezTo>
                  <a:lnTo>
                    <a:pt x="983373" y="1593979"/>
                  </a:lnTo>
                  <a:lnTo>
                    <a:pt x="983373" y="1161544"/>
                  </a:lnTo>
                  <a:cubicBezTo>
                    <a:pt x="983373" y="740530"/>
                    <a:pt x="1289977" y="389756"/>
                    <a:pt x="1691600" y="320593"/>
                  </a:cubicBezTo>
                  <a:cubicBezTo>
                    <a:pt x="1767873" y="307449"/>
                    <a:pt x="1822386" y="239363"/>
                    <a:pt x="1822386" y="162012"/>
                  </a:cubicBezTo>
                  <a:cubicBezTo>
                    <a:pt x="1822386" y="62899"/>
                    <a:pt x="1733830" y="-14668"/>
                    <a:pt x="1636226" y="2353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20473FD-E774-4CA7-9A1B-52DE14B12727}"/>
                </a:ext>
              </a:extLst>
            </p:cNvPr>
            <p:cNvSpPr/>
            <p:nvPr/>
          </p:nvSpPr>
          <p:spPr>
            <a:xfrm>
              <a:off x="33323388" y="12468504"/>
              <a:ext cx="2968501" cy="2777092"/>
            </a:xfrm>
            <a:custGeom>
              <a:avLst/>
              <a:gdLst>
                <a:gd name="connsiteX0" fmla="*/ 1459976 w 2102300"/>
                <a:gd name="connsiteY0" fmla="*/ 1966745 h 1966744"/>
                <a:gd name="connsiteX1" fmla="*/ 0 w 2102300"/>
                <a:gd name="connsiteY1" fmla="*/ 506769 h 1966744"/>
                <a:gd name="connsiteX2" fmla="*/ 90494 w 2102300"/>
                <a:gd name="connsiteY2" fmla="*/ 0 h 1966744"/>
                <a:gd name="connsiteX3" fmla="*/ 393651 w 2102300"/>
                <a:gd name="connsiteY3" fmla="*/ 112040 h 1966744"/>
                <a:gd name="connsiteX4" fmla="*/ 323409 w 2102300"/>
                <a:gd name="connsiteY4" fmla="*/ 506769 h 1966744"/>
                <a:gd name="connsiteX5" fmla="*/ 1460192 w 2102300"/>
                <a:gd name="connsiteY5" fmla="*/ 1643551 h 1966744"/>
                <a:gd name="connsiteX6" fmla="*/ 1879052 w 2102300"/>
                <a:gd name="connsiteY6" fmla="*/ 1563830 h 1966744"/>
                <a:gd name="connsiteX7" fmla="*/ 2080079 w 2102300"/>
                <a:gd name="connsiteY7" fmla="*/ 1633640 h 1966744"/>
                <a:gd name="connsiteX8" fmla="*/ 2082449 w 2102300"/>
                <a:gd name="connsiteY8" fmla="*/ 1637734 h 1966744"/>
                <a:gd name="connsiteX9" fmla="*/ 2001651 w 2102300"/>
                <a:gd name="connsiteY9" fmla="*/ 1862677 h 1966744"/>
                <a:gd name="connsiteX10" fmla="*/ 1459976 w 2102300"/>
                <a:gd name="connsiteY10" fmla="*/ 1966745 h 196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2300" h="1966744">
                  <a:moveTo>
                    <a:pt x="1459976" y="1966745"/>
                  </a:moveTo>
                  <a:cubicBezTo>
                    <a:pt x="655007" y="1966745"/>
                    <a:pt x="0" y="1311738"/>
                    <a:pt x="0" y="506769"/>
                  </a:cubicBezTo>
                  <a:cubicBezTo>
                    <a:pt x="0" y="332675"/>
                    <a:pt x="30380" y="162028"/>
                    <a:pt x="90494" y="0"/>
                  </a:cubicBezTo>
                  <a:lnTo>
                    <a:pt x="393651" y="112040"/>
                  </a:lnTo>
                  <a:cubicBezTo>
                    <a:pt x="346895" y="238086"/>
                    <a:pt x="323409" y="370812"/>
                    <a:pt x="323409" y="506769"/>
                  </a:cubicBezTo>
                  <a:cubicBezTo>
                    <a:pt x="323409" y="1133550"/>
                    <a:pt x="833410" y="1643551"/>
                    <a:pt x="1460192" y="1643551"/>
                  </a:cubicBezTo>
                  <a:cubicBezTo>
                    <a:pt x="1603906" y="1643551"/>
                    <a:pt x="1746542" y="1616188"/>
                    <a:pt x="1879052" y="1563830"/>
                  </a:cubicBezTo>
                  <a:cubicBezTo>
                    <a:pt x="1954680" y="1533881"/>
                    <a:pt x="2040865" y="1562538"/>
                    <a:pt x="2080079" y="1633640"/>
                  </a:cubicBezTo>
                  <a:lnTo>
                    <a:pt x="2082449" y="1637734"/>
                  </a:lnTo>
                  <a:cubicBezTo>
                    <a:pt x="2128774" y="1721764"/>
                    <a:pt x="2090852" y="1827125"/>
                    <a:pt x="2001651" y="1862677"/>
                  </a:cubicBezTo>
                  <a:cubicBezTo>
                    <a:pt x="1830142" y="1931194"/>
                    <a:pt x="1645921" y="1966745"/>
                    <a:pt x="1459976" y="1966745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06319DC-91CA-657F-D5B6-1BE76B77B284}"/>
                </a:ext>
              </a:extLst>
            </p:cNvPr>
            <p:cNvSpPr/>
            <p:nvPr/>
          </p:nvSpPr>
          <p:spPr>
            <a:xfrm>
              <a:off x="31679281" y="10314187"/>
              <a:ext cx="3455547" cy="2460989"/>
            </a:xfrm>
            <a:custGeom>
              <a:avLst/>
              <a:gdLst>
                <a:gd name="connsiteX0" fmla="*/ 2285631 w 2447227"/>
                <a:gd name="connsiteY0" fmla="*/ 1419685 h 1742879"/>
                <a:gd name="connsiteX1" fmla="*/ 1176643 w 2447227"/>
                <a:gd name="connsiteY1" fmla="*/ 1419685 h 1742879"/>
                <a:gd name="connsiteX2" fmla="*/ 323194 w 2447227"/>
                <a:gd name="connsiteY2" fmla="*/ 566237 h 1742879"/>
                <a:gd name="connsiteX3" fmla="*/ 428125 w 2447227"/>
                <a:gd name="connsiteY3" fmla="*/ 155779 h 1742879"/>
                <a:gd name="connsiteX4" fmla="*/ 145007 w 2447227"/>
                <a:gd name="connsiteY4" fmla="*/ 0 h 1742879"/>
                <a:gd name="connsiteX5" fmla="*/ 0 w 2447227"/>
                <a:gd name="connsiteY5" fmla="*/ 566237 h 1742879"/>
                <a:gd name="connsiteX6" fmla="*/ 1176643 w 2447227"/>
                <a:gd name="connsiteY6" fmla="*/ 1742879 h 1742879"/>
                <a:gd name="connsiteX7" fmla="*/ 2285631 w 2447227"/>
                <a:gd name="connsiteY7" fmla="*/ 1742879 h 1742879"/>
                <a:gd name="connsiteX8" fmla="*/ 2447228 w 2447227"/>
                <a:gd name="connsiteY8" fmla="*/ 1581282 h 1742879"/>
                <a:gd name="connsiteX9" fmla="*/ 2285631 w 2447227"/>
                <a:gd name="connsiteY9" fmla="*/ 1419685 h 174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7227" h="1742879">
                  <a:moveTo>
                    <a:pt x="2285631" y="1419685"/>
                  </a:moveTo>
                  <a:lnTo>
                    <a:pt x="1176643" y="1419685"/>
                  </a:lnTo>
                  <a:cubicBezTo>
                    <a:pt x="706072" y="1419685"/>
                    <a:pt x="323194" y="1036808"/>
                    <a:pt x="323194" y="566237"/>
                  </a:cubicBezTo>
                  <a:cubicBezTo>
                    <a:pt x="323194" y="422523"/>
                    <a:pt x="359608" y="280748"/>
                    <a:pt x="428125" y="155779"/>
                  </a:cubicBezTo>
                  <a:lnTo>
                    <a:pt x="145007" y="0"/>
                  </a:lnTo>
                  <a:cubicBezTo>
                    <a:pt x="50203" y="172585"/>
                    <a:pt x="0" y="368226"/>
                    <a:pt x="0" y="566237"/>
                  </a:cubicBezTo>
                  <a:cubicBezTo>
                    <a:pt x="0" y="1214995"/>
                    <a:pt x="527884" y="1742879"/>
                    <a:pt x="1176643" y="1742879"/>
                  </a:cubicBezTo>
                  <a:lnTo>
                    <a:pt x="2285631" y="1742879"/>
                  </a:lnTo>
                  <a:cubicBezTo>
                    <a:pt x="2374833" y="1742879"/>
                    <a:pt x="2447228" y="1670484"/>
                    <a:pt x="2447228" y="1581282"/>
                  </a:cubicBezTo>
                  <a:cubicBezTo>
                    <a:pt x="2447228" y="1492081"/>
                    <a:pt x="2374833" y="1419685"/>
                    <a:pt x="2285631" y="1419685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BCB79EC-F8C1-5336-7A58-86D7C196A519}"/>
                </a:ext>
              </a:extLst>
            </p:cNvPr>
            <p:cNvSpPr/>
            <p:nvPr/>
          </p:nvSpPr>
          <p:spPr>
            <a:xfrm>
              <a:off x="33198347" y="3662911"/>
              <a:ext cx="4078630" cy="12920731"/>
            </a:xfrm>
            <a:custGeom>
              <a:avLst/>
              <a:gdLst>
                <a:gd name="connsiteX0" fmla="*/ 1428520 w 2888496"/>
                <a:gd name="connsiteY0" fmla="*/ 0 h 9150495"/>
                <a:gd name="connsiteX1" fmla="*/ 0 w 2888496"/>
                <a:gd name="connsiteY1" fmla="*/ 1157682 h 9150495"/>
                <a:gd name="connsiteX2" fmla="*/ 316084 w 2888496"/>
                <a:gd name="connsiteY2" fmla="*/ 1224260 h 9150495"/>
                <a:gd name="connsiteX3" fmla="*/ 1428520 w 2888496"/>
                <a:gd name="connsiteY3" fmla="*/ 323194 h 9150495"/>
                <a:gd name="connsiteX4" fmla="*/ 2565302 w 2888496"/>
                <a:gd name="connsiteY4" fmla="*/ 1459977 h 9150495"/>
                <a:gd name="connsiteX5" fmla="*/ 2565302 w 2888496"/>
                <a:gd name="connsiteY5" fmla="*/ 8988898 h 9150495"/>
                <a:gd name="connsiteX6" fmla="*/ 2726899 w 2888496"/>
                <a:gd name="connsiteY6" fmla="*/ 9150495 h 9150495"/>
                <a:gd name="connsiteX7" fmla="*/ 2888496 w 2888496"/>
                <a:gd name="connsiteY7" fmla="*/ 8988898 h 9150495"/>
                <a:gd name="connsiteX8" fmla="*/ 2888496 w 2888496"/>
                <a:gd name="connsiteY8" fmla="*/ 1459977 h 9150495"/>
                <a:gd name="connsiteX9" fmla="*/ 1428520 w 2888496"/>
                <a:gd name="connsiteY9" fmla="*/ 0 h 915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8496" h="9150495">
                  <a:moveTo>
                    <a:pt x="1428520" y="0"/>
                  </a:moveTo>
                  <a:cubicBezTo>
                    <a:pt x="742054" y="0"/>
                    <a:pt x="141344" y="486946"/>
                    <a:pt x="0" y="1157682"/>
                  </a:cubicBezTo>
                  <a:lnTo>
                    <a:pt x="316084" y="1224260"/>
                  </a:lnTo>
                  <a:cubicBezTo>
                    <a:pt x="426186" y="702194"/>
                    <a:pt x="893956" y="323194"/>
                    <a:pt x="1428520" y="323194"/>
                  </a:cubicBezTo>
                  <a:cubicBezTo>
                    <a:pt x="2055301" y="323194"/>
                    <a:pt x="2565302" y="833195"/>
                    <a:pt x="2565302" y="1459977"/>
                  </a:cubicBezTo>
                  <a:lnTo>
                    <a:pt x="2565302" y="8988898"/>
                  </a:lnTo>
                  <a:cubicBezTo>
                    <a:pt x="2565302" y="9078099"/>
                    <a:pt x="2637697" y="9150495"/>
                    <a:pt x="2726899" y="9150495"/>
                  </a:cubicBezTo>
                  <a:cubicBezTo>
                    <a:pt x="2816101" y="9150495"/>
                    <a:pt x="2888496" y="9078099"/>
                    <a:pt x="2888496" y="8988898"/>
                  </a:cubicBezTo>
                  <a:lnTo>
                    <a:pt x="2888496" y="1459977"/>
                  </a:lnTo>
                  <a:cubicBezTo>
                    <a:pt x="2888712" y="655007"/>
                    <a:pt x="2233704" y="0"/>
                    <a:pt x="1428520" y="0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" name="Graphic 17">
              <a:extLst>
                <a:ext uri="{FF2B5EF4-FFF2-40B4-BE49-F238E27FC236}">
                  <a16:creationId xmlns:a16="http://schemas.microsoft.com/office/drawing/2014/main" id="{2C342785-F2B6-65EA-2A18-A89259931C70}"/>
                </a:ext>
              </a:extLst>
            </p:cNvPr>
            <p:cNvGrpSpPr/>
            <p:nvPr/>
          </p:nvGrpSpPr>
          <p:grpSpPr>
            <a:xfrm>
              <a:off x="31874298" y="5116262"/>
              <a:ext cx="2735717" cy="2669698"/>
              <a:chOff x="20182251" y="6803851"/>
              <a:chExt cx="1937442" cy="1890687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C14731D3-C0CB-0FA9-CFFC-D7AAF2D6193F}"/>
                  </a:ext>
                </a:extLst>
              </p:cNvPr>
              <p:cNvSpPr/>
              <p:nvPr/>
            </p:nvSpPr>
            <p:spPr>
              <a:xfrm>
                <a:off x="21127487" y="6804066"/>
                <a:ext cx="992206" cy="323194"/>
              </a:xfrm>
              <a:custGeom>
                <a:avLst/>
                <a:gdLst>
                  <a:gd name="connsiteX0" fmla="*/ 830609 w 992206"/>
                  <a:gd name="connsiteY0" fmla="*/ 0 h 323194"/>
                  <a:gd name="connsiteX1" fmla="*/ 0 w 992206"/>
                  <a:gd name="connsiteY1" fmla="*/ 0 h 323194"/>
                  <a:gd name="connsiteX2" fmla="*/ 0 w 992206"/>
                  <a:gd name="connsiteY2" fmla="*/ 323194 h 323194"/>
                  <a:gd name="connsiteX3" fmla="*/ 830609 w 992206"/>
                  <a:gd name="connsiteY3" fmla="*/ 323194 h 323194"/>
                  <a:gd name="connsiteX4" fmla="*/ 992207 w 992206"/>
                  <a:gd name="connsiteY4" fmla="*/ 161597 h 323194"/>
                  <a:gd name="connsiteX5" fmla="*/ 830609 w 992206"/>
                  <a:gd name="connsiteY5" fmla="*/ 0 h 323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2206" h="323194">
                    <a:moveTo>
                      <a:pt x="830609" y="0"/>
                    </a:moveTo>
                    <a:lnTo>
                      <a:pt x="0" y="0"/>
                    </a:lnTo>
                    <a:lnTo>
                      <a:pt x="0" y="323194"/>
                    </a:lnTo>
                    <a:lnTo>
                      <a:pt x="830609" y="323194"/>
                    </a:lnTo>
                    <a:cubicBezTo>
                      <a:pt x="919811" y="323194"/>
                      <a:pt x="992207" y="250799"/>
                      <a:pt x="992207" y="161597"/>
                    </a:cubicBezTo>
                    <a:cubicBezTo>
                      <a:pt x="992207" y="72180"/>
                      <a:pt x="919811" y="0"/>
                      <a:pt x="830609" y="0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3F9E494C-953A-3A43-0B31-32838895AB6D}"/>
                  </a:ext>
                </a:extLst>
              </p:cNvPr>
              <p:cNvSpPr/>
              <p:nvPr/>
            </p:nvSpPr>
            <p:spPr>
              <a:xfrm>
                <a:off x="20182251" y="6803851"/>
                <a:ext cx="945235" cy="1890687"/>
              </a:xfrm>
              <a:custGeom>
                <a:avLst/>
                <a:gdLst>
                  <a:gd name="connsiteX0" fmla="*/ 0 w 945235"/>
                  <a:gd name="connsiteY0" fmla="*/ 945451 h 1890687"/>
                  <a:gd name="connsiteX1" fmla="*/ 945236 w 945235"/>
                  <a:gd name="connsiteY1" fmla="*/ 1890687 h 1890687"/>
                  <a:gd name="connsiteX2" fmla="*/ 945236 w 945235"/>
                  <a:gd name="connsiteY2" fmla="*/ 1567493 h 1890687"/>
                  <a:gd name="connsiteX3" fmla="*/ 323194 w 945235"/>
                  <a:gd name="connsiteY3" fmla="*/ 945236 h 1890687"/>
                  <a:gd name="connsiteX4" fmla="*/ 945236 w 945235"/>
                  <a:gd name="connsiteY4" fmla="*/ 323194 h 1890687"/>
                  <a:gd name="connsiteX5" fmla="*/ 945236 w 945235"/>
                  <a:gd name="connsiteY5" fmla="*/ 0 h 1890687"/>
                  <a:gd name="connsiteX6" fmla="*/ 0 w 945235"/>
                  <a:gd name="connsiteY6" fmla="*/ 945451 h 1890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45235" h="1890687">
                    <a:moveTo>
                      <a:pt x="0" y="945451"/>
                    </a:moveTo>
                    <a:cubicBezTo>
                      <a:pt x="0" y="1466656"/>
                      <a:pt x="424031" y="1890687"/>
                      <a:pt x="945236" y="1890687"/>
                    </a:cubicBezTo>
                    <a:lnTo>
                      <a:pt x="945236" y="1567493"/>
                    </a:lnTo>
                    <a:cubicBezTo>
                      <a:pt x="602219" y="1567493"/>
                      <a:pt x="323194" y="1288468"/>
                      <a:pt x="323194" y="945236"/>
                    </a:cubicBezTo>
                    <a:cubicBezTo>
                      <a:pt x="323194" y="602219"/>
                      <a:pt x="602219" y="323194"/>
                      <a:pt x="945236" y="323194"/>
                    </a:cubicBezTo>
                    <a:lnTo>
                      <a:pt x="945236" y="0"/>
                    </a:lnTo>
                    <a:cubicBezTo>
                      <a:pt x="424031" y="215"/>
                      <a:pt x="0" y="424247"/>
                      <a:pt x="0" y="945451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DFA68D-5B65-8381-5F5A-F869CC33920A}"/>
                </a:ext>
              </a:extLst>
            </p:cNvPr>
            <p:cNvSpPr/>
            <p:nvPr/>
          </p:nvSpPr>
          <p:spPr>
            <a:xfrm>
              <a:off x="30744015" y="7329602"/>
              <a:ext cx="5554348" cy="3322900"/>
            </a:xfrm>
            <a:custGeom>
              <a:avLst/>
              <a:gdLst>
                <a:gd name="connsiteX0" fmla="*/ 3771918 w 3933604"/>
                <a:gd name="connsiteY0" fmla="*/ 0 h 2353286"/>
                <a:gd name="connsiteX1" fmla="*/ 1199722 w 3933604"/>
                <a:gd name="connsiteY1" fmla="*/ 0 h 2353286"/>
                <a:gd name="connsiteX2" fmla="*/ 24 w 3933604"/>
                <a:gd name="connsiteY2" fmla="*/ 1169101 h 2353286"/>
                <a:gd name="connsiteX3" fmla="*/ 853473 w 3933604"/>
                <a:gd name="connsiteY3" fmla="*/ 2307823 h 2353286"/>
                <a:gd name="connsiteX4" fmla="*/ 1185071 w 3933604"/>
                <a:gd name="connsiteY4" fmla="*/ 2353286 h 2353286"/>
                <a:gd name="connsiteX5" fmla="*/ 1864209 w 3933604"/>
                <a:gd name="connsiteY5" fmla="*/ 2353286 h 2353286"/>
                <a:gd name="connsiteX6" fmla="*/ 2032055 w 3933604"/>
                <a:gd name="connsiteY6" fmla="*/ 2207633 h 2353286"/>
                <a:gd name="connsiteX7" fmla="*/ 1871319 w 3933604"/>
                <a:gd name="connsiteY7" fmla="*/ 2030307 h 2353286"/>
                <a:gd name="connsiteX8" fmla="*/ 1194551 w 3933604"/>
                <a:gd name="connsiteY8" fmla="*/ 2030307 h 2353286"/>
                <a:gd name="connsiteX9" fmla="*/ 323434 w 3933604"/>
                <a:gd name="connsiteY9" fmla="*/ 1202714 h 2353286"/>
                <a:gd name="connsiteX10" fmla="*/ 1176452 w 3933604"/>
                <a:gd name="connsiteY10" fmla="*/ 323409 h 2353286"/>
                <a:gd name="connsiteX11" fmla="*/ 3765023 w 3933604"/>
                <a:gd name="connsiteY11" fmla="*/ 323409 h 2353286"/>
                <a:gd name="connsiteX12" fmla="*/ 3932869 w 3933604"/>
                <a:gd name="connsiteY12" fmla="*/ 177757 h 2353286"/>
                <a:gd name="connsiteX13" fmla="*/ 3771918 w 3933604"/>
                <a:gd name="connsiteY13" fmla="*/ 0 h 235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33604" h="2353286">
                  <a:moveTo>
                    <a:pt x="3771918" y="0"/>
                  </a:moveTo>
                  <a:lnTo>
                    <a:pt x="1199722" y="0"/>
                  </a:lnTo>
                  <a:cubicBezTo>
                    <a:pt x="549024" y="0"/>
                    <a:pt x="4118" y="518404"/>
                    <a:pt x="24" y="1169101"/>
                  </a:cubicBezTo>
                  <a:cubicBezTo>
                    <a:pt x="-3423" y="1709052"/>
                    <a:pt x="358986" y="2166265"/>
                    <a:pt x="853473" y="2307823"/>
                  </a:cubicBezTo>
                  <a:cubicBezTo>
                    <a:pt x="853473" y="2307823"/>
                    <a:pt x="964867" y="2353286"/>
                    <a:pt x="1185071" y="2353286"/>
                  </a:cubicBezTo>
                  <a:cubicBezTo>
                    <a:pt x="1199291" y="2353286"/>
                    <a:pt x="1864209" y="2353286"/>
                    <a:pt x="1864209" y="2353286"/>
                  </a:cubicBezTo>
                  <a:cubicBezTo>
                    <a:pt x="1948671" y="2353286"/>
                    <a:pt x="2023868" y="2291664"/>
                    <a:pt x="2032055" y="2207633"/>
                  </a:cubicBezTo>
                  <a:cubicBezTo>
                    <a:pt x="2041320" y="2111321"/>
                    <a:pt x="1965692" y="2030307"/>
                    <a:pt x="1871319" y="2030307"/>
                  </a:cubicBezTo>
                  <a:lnTo>
                    <a:pt x="1194551" y="2030307"/>
                  </a:lnTo>
                  <a:cubicBezTo>
                    <a:pt x="730228" y="2030307"/>
                    <a:pt x="337008" y="1666821"/>
                    <a:pt x="323434" y="1202714"/>
                  </a:cubicBezTo>
                  <a:cubicBezTo>
                    <a:pt x="308998" y="720292"/>
                    <a:pt x="697262" y="323409"/>
                    <a:pt x="1176452" y="323409"/>
                  </a:cubicBezTo>
                  <a:lnTo>
                    <a:pt x="3765023" y="323409"/>
                  </a:lnTo>
                  <a:cubicBezTo>
                    <a:pt x="3849485" y="323409"/>
                    <a:pt x="3924682" y="261787"/>
                    <a:pt x="3932869" y="177757"/>
                  </a:cubicBezTo>
                  <a:cubicBezTo>
                    <a:pt x="3941918" y="81229"/>
                    <a:pt x="3866291" y="0"/>
                    <a:pt x="3771918" y="0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B541987-0AFD-B75F-418C-CBFD4676DAC4}"/>
                </a:ext>
              </a:extLst>
            </p:cNvPr>
            <p:cNvSpPr/>
            <p:nvPr/>
          </p:nvSpPr>
          <p:spPr>
            <a:xfrm>
              <a:off x="37703519" y="3662911"/>
              <a:ext cx="4078630" cy="12920731"/>
            </a:xfrm>
            <a:custGeom>
              <a:avLst/>
              <a:gdLst>
                <a:gd name="connsiteX0" fmla="*/ 1459977 w 2888496"/>
                <a:gd name="connsiteY0" fmla="*/ 0 h 9150495"/>
                <a:gd name="connsiteX1" fmla="*/ 2888496 w 2888496"/>
                <a:gd name="connsiteY1" fmla="*/ 1157682 h 9150495"/>
                <a:gd name="connsiteX2" fmla="*/ 2572412 w 2888496"/>
                <a:gd name="connsiteY2" fmla="*/ 1224260 h 9150495"/>
                <a:gd name="connsiteX3" fmla="*/ 1459977 w 2888496"/>
                <a:gd name="connsiteY3" fmla="*/ 323194 h 9150495"/>
                <a:gd name="connsiteX4" fmla="*/ 323194 w 2888496"/>
                <a:gd name="connsiteY4" fmla="*/ 1459977 h 9150495"/>
                <a:gd name="connsiteX5" fmla="*/ 323194 w 2888496"/>
                <a:gd name="connsiteY5" fmla="*/ 8988898 h 9150495"/>
                <a:gd name="connsiteX6" fmla="*/ 161597 w 2888496"/>
                <a:gd name="connsiteY6" fmla="*/ 9150495 h 9150495"/>
                <a:gd name="connsiteX7" fmla="*/ 0 w 2888496"/>
                <a:gd name="connsiteY7" fmla="*/ 8988898 h 9150495"/>
                <a:gd name="connsiteX8" fmla="*/ 0 w 2888496"/>
                <a:gd name="connsiteY8" fmla="*/ 1459977 h 9150495"/>
                <a:gd name="connsiteX9" fmla="*/ 1459977 w 2888496"/>
                <a:gd name="connsiteY9" fmla="*/ 0 h 915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8496" h="9150495">
                  <a:moveTo>
                    <a:pt x="1459977" y="0"/>
                  </a:moveTo>
                  <a:cubicBezTo>
                    <a:pt x="2146442" y="0"/>
                    <a:pt x="2747153" y="486946"/>
                    <a:pt x="2888496" y="1157682"/>
                  </a:cubicBezTo>
                  <a:lnTo>
                    <a:pt x="2572412" y="1224260"/>
                  </a:lnTo>
                  <a:cubicBezTo>
                    <a:pt x="2462526" y="702194"/>
                    <a:pt x="1994541" y="323194"/>
                    <a:pt x="1459977" y="323194"/>
                  </a:cubicBezTo>
                  <a:cubicBezTo>
                    <a:pt x="833195" y="323194"/>
                    <a:pt x="323194" y="833195"/>
                    <a:pt x="323194" y="1459977"/>
                  </a:cubicBezTo>
                  <a:lnTo>
                    <a:pt x="323194" y="8988898"/>
                  </a:lnTo>
                  <a:cubicBezTo>
                    <a:pt x="323194" y="9078099"/>
                    <a:pt x="250799" y="9150495"/>
                    <a:pt x="161597" y="9150495"/>
                  </a:cubicBezTo>
                  <a:cubicBezTo>
                    <a:pt x="72395" y="9150495"/>
                    <a:pt x="0" y="9078099"/>
                    <a:pt x="0" y="8988898"/>
                  </a:cubicBezTo>
                  <a:lnTo>
                    <a:pt x="0" y="1459977"/>
                  </a:lnTo>
                  <a:cubicBezTo>
                    <a:pt x="-216" y="655007"/>
                    <a:pt x="654792" y="0"/>
                    <a:pt x="1459977" y="0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aphic 17">
              <a:extLst>
                <a:ext uri="{FF2B5EF4-FFF2-40B4-BE49-F238E27FC236}">
                  <a16:creationId xmlns:a16="http://schemas.microsoft.com/office/drawing/2014/main" id="{D2A6443E-7C3B-9726-8BF1-6DCEC206AE5A}"/>
                </a:ext>
              </a:extLst>
            </p:cNvPr>
            <p:cNvGrpSpPr/>
            <p:nvPr/>
          </p:nvGrpSpPr>
          <p:grpSpPr>
            <a:xfrm>
              <a:off x="40370480" y="5116262"/>
              <a:ext cx="2735718" cy="2669698"/>
              <a:chOff x="26199269" y="6803851"/>
              <a:chExt cx="1937443" cy="1890687"/>
            </a:xfrm>
            <a:grpFill/>
          </p:grpSpPr>
          <p:sp>
            <p:nvSpPr>
              <p:cNvPr id="3088" name="Freeform: Shape 3087">
                <a:extLst>
                  <a:ext uri="{FF2B5EF4-FFF2-40B4-BE49-F238E27FC236}">
                    <a16:creationId xmlns:a16="http://schemas.microsoft.com/office/drawing/2014/main" id="{AD228AA3-5FF2-5026-C94A-C53A20335B13}"/>
                  </a:ext>
                </a:extLst>
              </p:cNvPr>
              <p:cNvSpPr/>
              <p:nvPr/>
            </p:nvSpPr>
            <p:spPr>
              <a:xfrm>
                <a:off x="26199269" y="6804066"/>
                <a:ext cx="992206" cy="323194"/>
              </a:xfrm>
              <a:custGeom>
                <a:avLst/>
                <a:gdLst>
                  <a:gd name="connsiteX0" fmla="*/ 161597 w 992206"/>
                  <a:gd name="connsiteY0" fmla="*/ 0 h 323194"/>
                  <a:gd name="connsiteX1" fmla="*/ 992207 w 992206"/>
                  <a:gd name="connsiteY1" fmla="*/ 0 h 323194"/>
                  <a:gd name="connsiteX2" fmla="*/ 992207 w 992206"/>
                  <a:gd name="connsiteY2" fmla="*/ 323194 h 323194"/>
                  <a:gd name="connsiteX3" fmla="*/ 161597 w 992206"/>
                  <a:gd name="connsiteY3" fmla="*/ 323194 h 323194"/>
                  <a:gd name="connsiteX4" fmla="*/ 0 w 992206"/>
                  <a:gd name="connsiteY4" fmla="*/ 161597 h 323194"/>
                  <a:gd name="connsiteX5" fmla="*/ 161597 w 992206"/>
                  <a:gd name="connsiteY5" fmla="*/ 0 h 323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2206" h="323194">
                    <a:moveTo>
                      <a:pt x="161597" y="0"/>
                    </a:moveTo>
                    <a:lnTo>
                      <a:pt x="992207" y="0"/>
                    </a:lnTo>
                    <a:lnTo>
                      <a:pt x="992207" y="323194"/>
                    </a:lnTo>
                    <a:lnTo>
                      <a:pt x="161597" y="323194"/>
                    </a:lnTo>
                    <a:cubicBezTo>
                      <a:pt x="72397" y="323194"/>
                      <a:pt x="0" y="250799"/>
                      <a:pt x="0" y="161597"/>
                    </a:cubicBezTo>
                    <a:cubicBezTo>
                      <a:pt x="0" y="72180"/>
                      <a:pt x="72397" y="0"/>
                      <a:pt x="161597" y="0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9" name="Freeform: Shape 3088">
                <a:extLst>
                  <a:ext uri="{FF2B5EF4-FFF2-40B4-BE49-F238E27FC236}">
                    <a16:creationId xmlns:a16="http://schemas.microsoft.com/office/drawing/2014/main" id="{4E931BA3-36A1-443B-61C9-4B14ABC1B37D}"/>
                  </a:ext>
                </a:extLst>
              </p:cNvPr>
              <p:cNvSpPr/>
              <p:nvPr/>
            </p:nvSpPr>
            <p:spPr>
              <a:xfrm>
                <a:off x="27191475" y="6803851"/>
                <a:ext cx="945237" cy="1890687"/>
              </a:xfrm>
              <a:custGeom>
                <a:avLst/>
                <a:gdLst>
                  <a:gd name="connsiteX0" fmla="*/ 945237 w 945237"/>
                  <a:gd name="connsiteY0" fmla="*/ 945451 h 1890687"/>
                  <a:gd name="connsiteX1" fmla="*/ 0 w 945237"/>
                  <a:gd name="connsiteY1" fmla="*/ 1890687 h 1890687"/>
                  <a:gd name="connsiteX2" fmla="*/ 0 w 945237"/>
                  <a:gd name="connsiteY2" fmla="*/ 1567493 h 1890687"/>
                  <a:gd name="connsiteX3" fmla="*/ 622043 w 945237"/>
                  <a:gd name="connsiteY3" fmla="*/ 945236 h 1890687"/>
                  <a:gd name="connsiteX4" fmla="*/ 0 w 945237"/>
                  <a:gd name="connsiteY4" fmla="*/ 323194 h 1890687"/>
                  <a:gd name="connsiteX5" fmla="*/ 0 w 945237"/>
                  <a:gd name="connsiteY5" fmla="*/ 0 h 1890687"/>
                  <a:gd name="connsiteX6" fmla="*/ 945237 w 945237"/>
                  <a:gd name="connsiteY6" fmla="*/ 945451 h 1890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45237" h="1890687">
                    <a:moveTo>
                      <a:pt x="945237" y="945451"/>
                    </a:moveTo>
                    <a:cubicBezTo>
                      <a:pt x="945237" y="1466656"/>
                      <a:pt x="521205" y="1890687"/>
                      <a:pt x="0" y="1890687"/>
                    </a:cubicBezTo>
                    <a:lnTo>
                      <a:pt x="0" y="1567493"/>
                    </a:lnTo>
                    <a:cubicBezTo>
                      <a:pt x="343018" y="1567493"/>
                      <a:pt x="622043" y="1288468"/>
                      <a:pt x="622043" y="945236"/>
                    </a:cubicBezTo>
                    <a:cubicBezTo>
                      <a:pt x="622043" y="602219"/>
                      <a:pt x="343018" y="323194"/>
                      <a:pt x="0" y="323194"/>
                    </a:cubicBezTo>
                    <a:lnTo>
                      <a:pt x="0" y="0"/>
                    </a:lnTo>
                    <a:cubicBezTo>
                      <a:pt x="521205" y="215"/>
                      <a:pt x="945237" y="424247"/>
                      <a:pt x="945237" y="945451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B622A4-BBC2-E3C4-51AD-BA4CC6998AD9}"/>
                </a:ext>
              </a:extLst>
            </p:cNvPr>
            <p:cNvSpPr/>
            <p:nvPr/>
          </p:nvSpPr>
          <p:spPr>
            <a:xfrm>
              <a:off x="38688909" y="12468504"/>
              <a:ext cx="2968197" cy="2777092"/>
            </a:xfrm>
            <a:custGeom>
              <a:avLst/>
              <a:gdLst>
                <a:gd name="connsiteX0" fmla="*/ 642109 w 2102085"/>
                <a:gd name="connsiteY0" fmla="*/ 1966745 h 1966744"/>
                <a:gd name="connsiteX1" fmla="*/ 2102086 w 2102085"/>
                <a:gd name="connsiteY1" fmla="*/ 506769 h 1966744"/>
                <a:gd name="connsiteX2" fmla="*/ 2011591 w 2102085"/>
                <a:gd name="connsiteY2" fmla="*/ 0 h 1966744"/>
                <a:gd name="connsiteX3" fmla="*/ 1708435 w 2102085"/>
                <a:gd name="connsiteY3" fmla="*/ 112040 h 1966744"/>
                <a:gd name="connsiteX4" fmla="*/ 1778676 w 2102085"/>
                <a:gd name="connsiteY4" fmla="*/ 506769 h 1966744"/>
                <a:gd name="connsiteX5" fmla="*/ 641893 w 2102085"/>
                <a:gd name="connsiteY5" fmla="*/ 1643551 h 1966744"/>
                <a:gd name="connsiteX6" fmla="*/ 223033 w 2102085"/>
                <a:gd name="connsiteY6" fmla="*/ 1563830 h 1966744"/>
                <a:gd name="connsiteX7" fmla="*/ 22006 w 2102085"/>
                <a:gd name="connsiteY7" fmla="*/ 1633640 h 1966744"/>
                <a:gd name="connsiteX8" fmla="*/ 19852 w 2102085"/>
                <a:gd name="connsiteY8" fmla="*/ 1637734 h 1966744"/>
                <a:gd name="connsiteX9" fmla="*/ 100651 w 2102085"/>
                <a:gd name="connsiteY9" fmla="*/ 1862677 h 1966744"/>
                <a:gd name="connsiteX10" fmla="*/ 642109 w 2102085"/>
                <a:gd name="connsiteY10" fmla="*/ 1966745 h 196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2085" h="1966744">
                  <a:moveTo>
                    <a:pt x="642109" y="1966745"/>
                  </a:moveTo>
                  <a:cubicBezTo>
                    <a:pt x="1447078" y="1966745"/>
                    <a:pt x="2102086" y="1311738"/>
                    <a:pt x="2102086" y="506769"/>
                  </a:cubicBezTo>
                  <a:cubicBezTo>
                    <a:pt x="2102086" y="332675"/>
                    <a:pt x="2071705" y="162028"/>
                    <a:pt x="2011591" y="0"/>
                  </a:cubicBezTo>
                  <a:lnTo>
                    <a:pt x="1708435" y="112040"/>
                  </a:lnTo>
                  <a:cubicBezTo>
                    <a:pt x="1755190" y="238086"/>
                    <a:pt x="1778676" y="370812"/>
                    <a:pt x="1778676" y="506769"/>
                  </a:cubicBezTo>
                  <a:cubicBezTo>
                    <a:pt x="1778676" y="1133550"/>
                    <a:pt x="1268676" y="1643551"/>
                    <a:pt x="641893" y="1643551"/>
                  </a:cubicBezTo>
                  <a:cubicBezTo>
                    <a:pt x="498180" y="1643551"/>
                    <a:pt x="355544" y="1616188"/>
                    <a:pt x="223033" y="1563830"/>
                  </a:cubicBezTo>
                  <a:cubicBezTo>
                    <a:pt x="147406" y="1533881"/>
                    <a:pt x="61436" y="1562538"/>
                    <a:pt x="22006" y="1633640"/>
                  </a:cubicBezTo>
                  <a:lnTo>
                    <a:pt x="19852" y="1637734"/>
                  </a:lnTo>
                  <a:cubicBezTo>
                    <a:pt x="-26473" y="1721764"/>
                    <a:pt x="11449" y="1827125"/>
                    <a:pt x="100651" y="1862677"/>
                  </a:cubicBezTo>
                  <a:cubicBezTo>
                    <a:pt x="271944" y="1931194"/>
                    <a:pt x="456164" y="1966745"/>
                    <a:pt x="642109" y="1966745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BD5FEB9-9E2F-4824-D01F-AE78C0AF316B}"/>
                </a:ext>
              </a:extLst>
            </p:cNvPr>
            <p:cNvSpPr/>
            <p:nvPr/>
          </p:nvSpPr>
          <p:spPr>
            <a:xfrm>
              <a:off x="39845667" y="10314187"/>
              <a:ext cx="3455548" cy="2460989"/>
            </a:xfrm>
            <a:custGeom>
              <a:avLst/>
              <a:gdLst>
                <a:gd name="connsiteX0" fmla="*/ 161597 w 2447228"/>
                <a:gd name="connsiteY0" fmla="*/ 1419685 h 1742879"/>
                <a:gd name="connsiteX1" fmla="*/ 1270586 w 2447228"/>
                <a:gd name="connsiteY1" fmla="*/ 1419685 h 1742879"/>
                <a:gd name="connsiteX2" fmla="*/ 2124034 w 2447228"/>
                <a:gd name="connsiteY2" fmla="*/ 566237 h 1742879"/>
                <a:gd name="connsiteX3" fmla="*/ 2019104 w 2447228"/>
                <a:gd name="connsiteY3" fmla="*/ 155779 h 1742879"/>
                <a:gd name="connsiteX4" fmla="*/ 2302222 w 2447228"/>
                <a:gd name="connsiteY4" fmla="*/ 0 h 1742879"/>
                <a:gd name="connsiteX5" fmla="*/ 2447228 w 2447228"/>
                <a:gd name="connsiteY5" fmla="*/ 566237 h 1742879"/>
                <a:gd name="connsiteX6" fmla="*/ 1270586 w 2447228"/>
                <a:gd name="connsiteY6" fmla="*/ 1742879 h 1742879"/>
                <a:gd name="connsiteX7" fmla="*/ 161597 w 2447228"/>
                <a:gd name="connsiteY7" fmla="*/ 1742879 h 1742879"/>
                <a:gd name="connsiteX8" fmla="*/ 0 w 2447228"/>
                <a:gd name="connsiteY8" fmla="*/ 1581282 h 1742879"/>
                <a:gd name="connsiteX9" fmla="*/ 161597 w 2447228"/>
                <a:gd name="connsiteY9" fmla="*/ 1419685 h 174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7228" h="1742879">
                  <a:moveTo>
                    <a:pt x="161597" y="1419685"/>
                  </a:moveTo>
                  <a:lnTo>
                    <a:pt x="1270586" y="1419685"/>
                  </a:lnTo>
                  <a:cubicBezTo>
                    <a:pt x="1741156" y="1419685"/>
                    <a:pt x="2124034" y="1036808"/>
                    <a:pt x="2124034" y="566237"/>
                  </a:cubicBezTo>
                  <a:cubicBezTo>
                    <a:pt x="2124034" y="422523"/>
                    <a:pt x="2087621" y="280748"/>
                    <a:pt x="2019104" y="155779"/>
                  </a:cubicBezTo>
                  <a:lnTo>
                    <a:pt x="2302222" y="0"/>
                  </a:lnTo>
                  <a:cubicBezTo>
                    <a:pt x="2397025" y="172585"/>
                    <a:pt x="2447228" y="368226"/>
                    <a:pt x="2447228" y="566237"/>
                  </a:cubicBezTo>
                  <a:cubicBezTo>
                    <a:pt x="2447228" y="1214995"/>
                    <a:pt x="1919344" y="1742879"/>
                    <a:pt x="1270586" y="1742879"/>
                  </a:cubicBezTo>
                  <a:lnTo>
                    <a:pt x="161597" y="1742879"/>
                  </a:lnTo>
                  <a:cubicBezTo>
                    <a:pt x="72397" y="1742879"/>
                    <a:pt x="0" y="1670484"/>
                    <a:pt x="0" y="1581282"/>
                  </a:cubicBezTo>
                  <a:cubicBezTo>
                    <a:pt x="0" y="1492081"/>
                    <a:pt x="72397" y="1419685"/>
                    <a:pt x="161597" y="1419685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5347618-CFDE-16BE-01CB-E0ED5B4F4F9D}"/>
                </a:ext>
              </a:extLst>
            </p:cNvPr>
            <p:cNvSpPr/>
            <p:nvPr/>
          </p:nvSpPr>
          <p:spPr>
            <a:xfrm>
              <a:off x="38682131" y="7329602"/>
              <a:ext cx="5554348" cy="3322899"/>
            </a:xfrm>
            <a:custGeom>
              <a:avLst/>
              <a:gdLst>
                <a:gd name="connsiteX0" fmla="*/ 161686 w 3933604"/>
                <a:gd name="connsiteY0" fmla="*/ 0 h 2353286"/>
                <a:gd name="connsiteX1" fmla="*/ 2733883 w 3933604"/>
                <a:gd name="connsiteY1" fmla="*/ 0 h 2353286"/>
                <a:gd name="connsiteX2" fmla="*/ 3933580 w 3933604"/>
                <a:gd name="connsiteY2" fmla="*/ 1169101 h 2353286"/>
                <a:gd name="connsiteX3" fmla="*/ 3080132 w 3933604"/>
                <a:gd name="connsiteY3" fmla="*/ 2307823 h 2353286"/>
                <a:gd name="connsiteX4" fmla="*/ 2748534 w 3933604"/>
                <a:gd name="connsiteY4" fmla="*/ 2353286 h 2353286"/>
                <a:gd name="connsiteX5" fmla="*/ 2069394 w 3933604"/>
                <a:gd name="connsiteY5" fmla="*/ 2353286 h 2353286"/>
                <a:gd name="connsiteX6" fmla="*/ 1901549 w 3933604"/>
                <a:gd name="connsiteY6" fmla="*/ 2207633 h 2353286"/>
                <a:gd name="connsiteX7" fmla="*/ 2062285 w 3933604"/>
                <a:gd name="connsiteY7" fmla="*/ 2030307 h 2353286"/>
                <a:gd name="connsiteX8" fmla="*/ 2738624 w 3933604"/>
                <a:gd name="connsiteY8" fmla="*/ 2030307 h 2353286"/>
                <a:gd name="connsiteX9" fmla="*/ 3609954 w 3933604"/>
                <a:gd name="connsiteY9" fmla="*/ 1202714 h 2353286"/>
                <a:gd name="connsiteX10" fmla="*/ 2756937 w 3933604"/>
                <a:gd name="connsiteY10" fmla="*/ 323409 h 2353286"/>
                <a:gd name="connsiteX11" fmla="*/ 168581 w 3933604"/>
                <a:gd name="connsiteY11" fmla="*/ 323409 h 2353286"/>
                <a:gd name="connsiteX12" fmla="*/ 736 w 3933604"/>
                <a:gd name="connsiteY12" fmla="*/ 177757 h 2353286"/>
                <a:gd name="connsiteX13" fmla="*/ 161686 w 3933604"/>
                <a:gd name="connsiteY13" fmla="*/ 0 h 235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33604" h="2353286">
                  <a:moveTo>
                    <a:pt x="161686" y="0"/>
                  </a:moveTo>
                  <a:lnTo>
                    <a:pt x="2733883" y="0"/>
                  </a:lnTo>
                  <a:cubicBezTo>
                    <a:pt x="3384581" y="0"/>
                    <a:pt x="3929486" y="518404"/>
                    <a:pt x="3933580" y="1169101"/>
                  </a:cubicBezTo>
                  <a:cubicBezTo>
                    <a:pt x="3937028" y="1709052"/>
                    <a:pt x="3574619" y="2166265"/>
                    <a:pt x="3080132" y="2307823"/>
                  </a:cubicBezTo>
                  <a:cubicBezTo>
                    <a:pt x="3080132" y="2307823"/>
                    <a:pt x="2968738" y="2353286"/>
                    <a:pt x="2748534" y="2353286"/>
                  </a:cubicBezTo>
                  <a:cubicBezTo>
                    <a:pt x="2734314" y="2353286"/>
                    <a:pt x="2069394" y="2353286"/>
                    <a:pt x="2069394" y="2353286"/>
                  </a:cubicBezTo>
                  <a:cubicBezTo>
                    <a:pt x="1984933" y="2353286"/>
                    <a:pt x="1909737" y="2291664"/>
                    <a:pt x="1901549" y="2207633"/>
                  </a:cubicBezTo>
                  <a:cubicBezTo>
                    <a:pt x="1892284" y="2111321"/>
                    <a:pt x="1967912" y="2030307"/>
                    <a:pt x="2062285" y="2030307"/>
                  </a:cubicBezTo>
                  <a:lnTo>
                    <a:pt x="2738624" y="2030307"/>
                  </a:lnTo>
                  <a:cubicBezTo>
                    <a:pt x="3202946" y="2030307"/>
                    <a:pt x="3596166" y="1666821"/>
                    <a:pt x="3609954" y="1202714"/>
                  </a:cubicBezTo>
                  <a:cubicBezTo>
                    <a:pt x="3624176" y="720292"/>
                    <a:pt x="3236127" y="323409"/>
                    <a:pt x="2756937" y="323409"/>
                  </a:cubicBezTo>
                  <a:lnTo>
                    <a:pt x="168581" y="323409"/>
                  </a:lnTo>
                  <a:cubicBezTo>
                    <a:pt x="84120" y="323409"/>
                    <a:pt x="8924" y="261787"/>
                    <a:pt x="736" y="177757"/>
                  </a:cubicBezTo>
                  <a:cubicBezTo>
                    <a:pt x="-8315" y="81229"/>
                    <a:pt x="67313" y="0"/>
                    <a:pt x="161686" y="0"/>
                  </a:cubicBezTo>
                  <a:close/>
                </a:path>
              </a:pathLst>
            </a:custGeom>
            <a:grpFill/>
            <a:ln w="215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aphic 17">
              <a:extLst>
                <a:ext uri="{FF2B5EF4-FFF2-40B4-BE49-F238E27FC236}">
                  <a16:creationId xmlns:a16="http://schemas.microsoft.com/office/drawing/2014/main" id="{BAFA34BF-C5FA-D055-DD5C-967D74075214}"/>
                </a:ext>
              </a:extLst>
            </p:cNvPr>
            <p:cNvGrpSpPr/>
            <p:nvPr/>
          </p:nvGrpSpPr>
          <p:grpSpPr>
            <a:xfrm>
              <a:off x="41779068" y="8338459"/>
              <a:ext cx="1200284" cy="1362340"/>
              <a:chOff x="27196835" y="9085819"/>
              <a:chExt cx="850044" cy="964813"/>
            </a:xfrm>
            <a:grp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DB504824-1F39-CF69-0089-43A84F78089C}"/>
                  </a:ext>
                </a:extLst>
              </p:cNvPr>
              <p:cNvSpPr/>
              <p:nvPr/>
            </p:nvSpPr>
            <p:spPr>
              <a:xfrm>
                <a:off x="27316333" y="9821155"/>
                <a:ext cx="171131" cy="229477"/>
              </a:xfrm>
              <a:custGeom>
                <a:avLst/>
                <a:gdLst>
                  <a:gd name="connsiteX0" fmla="*/ 101379 w 171131"/>
                  <a:gd name="connsiteY0" fmla="*/ 200204 h 229477"/>
                  <a:gd name="connsiteX1" fmla="*/ 6576 w 171131"/>
                  <a:gd name="connsiteY1" fmla="*/ 151294 h 229477"/>
                  <a:gd name="connsiteX2" fmla="*/ 69706 w 171131"/>
                  <a:gd name="connsiteY2" fmla="*/ 29126 h 229477"/>
                  <a:gd name="connsiteX3" fmla="*/ 164510 w 171131"/>
                  <a:gd name="connsiteY3" fmla="*/ 78037 h 229477"/>
                  <a:gd name="connsiteX4" fmla="*/ 101379 w 171131"/>
                  <a:gd name="connsiteY4" fmla="*/ 200204 h 229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31" h="229477">
                    <a:moveTo>
                      <a:pt x="101379" y="200204"/>
                    </a:moveTo>
                    <a:cubicBezTo>
                      <a:pt x="68629" y="263550"/>
                      <a:pt x="-25528" y="213347"/>
                      <a:pt x="6576" y="151294"/>
                    </a:cubicBezTo>
                    <a:lnTo>
                      <a:pt x="69706" y="29126"/>
                    </a:lnTo>
                    <a:cubicBezTo>
                      <a:pt x="102026" y="-33574"/>
                      <a:pt x="196830" y="15337"/>
                      <a:pt x="164510" y="78037"/>
                    </a:cubicBezTo>
                    <a:lnTo>
                      <a:pt x="101379" y="200204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E203FE5-BE53-CBCD-47D2-25CE79E6FECB}"/>
                  </a:ext>
                </a:extLst>
              </p:cNvPr>
              <p:cNvSpPr/>
              <p:nvPr/>
            </p:nvSpPr>
            <p:spPr>
              <a:xfrm>
                <a:off x="27756694" y="9821155"/>
                <a:ext cx="171131" cy="229477"/>
              </a:xfrm>
              <a:custGeom>
                <a:avLst/>
                <a:gdLst>
                  <a:gd name="connsiteX0" fmla="*/ 69752 w 171131"/>
                  <a:gd name="connsiteY0" fmla="*/ 200204 h 229477"/>
                  <a:gd name="connsiteX1" fmla="*/ 164556 w 171131"/>
                  <a:gd name="connsiteY1" fmla="*/ 151294 h 229477"/>
                  <a:gd name="connsiteX2" fmla="*/ 101424 w 171131"/>
                  <a:gd name="connsiteY2" fmla="*/ 29126 h 229477"/>
                  <a:gd name="connsiteX3" fmla="*/ 6621 w 171131"/>
                  <a:gd name="connsiteY3" fmla="*/ 78037 h 229477"/>
                  <a:gd name="connsiteX4" fmla="*/ 69752 w 171131"/>
                  <a:gd name="connsiteY4" fmla="*/ 200204 h 229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31" h="229477">
                    <a:moveTo>
                      <a:pt x="69752" y="200204"/>
                    </a:moveTo>
                    <a:cubicBezTo>
                      <a:pt x="102502" y="263550"/>
                      <a:pt x="196660" y="213347"/>
                      <a:pt x="164556" y="151294"/>
                    </a:cubicBezTo>
                    <a:lnTo>
                      <a:pt x="101424" y="29126"/>
                    </a:lnTo>
                    <a:cubicBezTo>
                      <a:pt x="69105" y="-33574"/>
                      <a:pt x="-25698" y="15337"/>
                      <a:pt x="6621" y="78037"/>
                    </a:cubicBezTo>
                    <a:lnTo>
                      <a:pt x="69752" y="200204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98B8566-CA5C-2850-4151-9FEA8A623F9C}"/>
                  </a:ext>
                </a:extLst>
              </p:cNvPr>
              <p:cNvSpPr/>
              <p:nvPr/>
            </p:nvSpPr>
            <p:spPr>
              <a:xfrm>
                <a:off x="27306317" y="9355148"/>
                <a:ext cx="631306" cy="631306"/>
              </a:xfrm>
              <a:custGeom>
                <a:avLst/>
                <a:gdLst>
                  <a:gd name="connsiteX0" fmla="*/ 631306 w 631306"/>
                  <a:gd name="connsiteY0" fmla="*/ 315653 h 631306"/>
                  <a:gd name="connsiteX1" fmla="*/ 315654 w 631306"/>
                  <a:gd name="connsiteY1" fmla="*/ 631306 h 631306"/>
                  <a:gd name="connsiteX2" fmla="*/ 0 w 631306"/>
                  <a:gd name="connsiteY2" fmla="*/ 315653 h 631306"/>
                  <a:gd name="connsiteX3" fmla="*/ 315654 w 631306"/>
                  <a:gd name="connsiteY3" fmla="*/ 0 h 631306"/>
                  <a:gd name="connsiteX4" fmla="*/ 631306 w 631306"/>
                  <a:gd name="connsiteY4" fmla="*/ 315653 h 63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1306" h="631306">
                    <a:moveTo>
                      <a:pt x="631306" y="315653"/>
                    </a:moveTo>
                    <a:cubicBezTo>
                      <a:pt x="631306" y="489963"/>
                      <a:pt x="489963" y="631306"/>
                      <a:pt x="315654" y="631306"/>
                    </a:cubicBezTo>
                    <a:cubicBezTo>
                      <a:pt x="141344" y="631306"/>
                      <a:pt x="0" y="489963"/>
                      <a:pt x="0" y="315653"/>
                    </a:cubicBezTo>
                    <a:cubicBezTo>
                      <a:pt x="0" y="141344"/>
                      <a:pt x="141344" y="0"/>
                      <a:pt x="315654" y="0"/>
                    </a:cubicBezTo>
                    <a:cubicBezTo>
                      <a:pt x="490178" y="0"/>
                      <a:pt x="631306" y="141344"/>
                      <a:pt x="631306" y="315653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C908BBB-7D94-0CF7-E9F3-FEAEE627B94A}"/>
                  </a:ext>
                </a:extLst>
              </p:cNvPr>
              <p:cNvSpPr/>
              <p:nvPr/>
            </p:nvSpPr>
            <p:spPr>
              <a:xfrm>
                <a:off x="27510577" y="9202599"/>
                <a:ext cx="222572" cy="84892"/>
              </a:xfrm>
              <a:custGeom>
                <a:avLst/>
                <a:gdLst>
                  <a:gd name="connsiteX0" fmla="*/ 189823 w 222572"/>
                  <a:gd name="connsiteY0" fmla="*/ 0 h 84892"/>
                  <a:gd name="connsiteX1" fmla="*/ 163967 w 222572"/>
                  <a:gd name="connsiteY1" fmla="*/ 54943 h 84892"/>
                  <a:gd name="connsiteX2" fmla="*/ 58821 w 222572"/>
                  <a:gd name="connsiteY2" fmla="*/ 54943 h 84892"/>
                  <a:gd name="connsiteX3" fmla="*/ 32965 w 222572"/>
                  <a:gd name="connsiteY3" fmla="*/ 0 h 84892"/>
                  <a:gd name="connsiteX4" fmla="*/ 0 w 222572"/>
                  <a:gd name="connsiteY4" fmla="*/ 0 h 84892"/>
                  <a:gd name="connsiteX5" fmla="*/ 39860 w 222572"/>
                  <a:gd name="connsiteY5" fmla="*/ 84892 h 84892"/>
                  <a:gd name="connsiteX6" fmla="*/ 182928 w 222572"/>
                  <a:gd name="connsiteY6" fmla="*/ 84892 h 84892"/>
                  <a:gd name="connsiteX7" fmla="*/ 222572 w 222572"/>
                  <a:gd name="connsiteY7" fmla="*/ 0 h 84892"/>
                  <a:gd name="connsiteX8" fmla="*/ 189823 w 222572"/>
                  <a:gd name="connsiteY8" fmla="*/ 0 h 84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572" h="84892">
                    <a:moveTo>
                      <a:pt x="189823" y="0"/>
                    </a:moveTo>
                    <a:lnTo>
                      <a:pt x="163967" y="54943"/>
                    </a:lnTo>
                    <a:lnTo>
                      <a:pt x="58821" y="54943"/>
                    </a:lnTo>
                    <a:lnTo>
                      <a:pt x="32965" y="0"/>
                    </a:lnTo>
                    <a:lnTo>
                      <a:pt x="0" y="0"/>
                    </a:lnTo>
                    <a:lnTo>
                      <a:pt x="39860" y="84892"/>
                    </a:lnTo>
                    <a:lnTo>
                      <a:pt x="182928" y="84892"/>
                    </a:lnTo>
                    <a:lnTo>
                      <a:pt x="222572" y="0"/>
                    </a:lnTo>
                    <a:lnTo>
                      <a:pt x="189823" y="0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2" name="Graphic 17">
                <a:extLst>
                  <a:ext uri="{FF2B5EF4-FFF2-40B4-BE49-F238E27FC236}">
                    <a16:creationId xmlns:a16="http://schemas.microsoft.com/office/drawing/2014/main" id="{A8037BF1-4E3E-8A16-8188-ADABBF5BE7FC}"/>
                  </a:ext>
                </a:extLst>
              </p:cNvPr>
              <p:cNvGrpSpPr/>
              <p:nvPr/>
            </p:nvGrpSpPr>
            <p:grpSpPr>
              <a:xfrm>
                <a:off x="27196835" y="9213655"/>
                <a:ext cx="850044" cy="215915"/>
                <a:chOff x="27196835" y="9213655"/>
                <a:chExt cx="850044" cy="215915"/>
              </a:xfrm>
              <a:grpFill/>
            </p:grpSpPr>
            <p:grpSp>
              <p:nvGrpSpPr>
                <p:cNvPr id="3082" name="Graphic 17">
                  <a:extLst>
                    <a:ext uri="{FF2B5EF4-FFF2-40B4-BE49-F238E27FC236}">
                      <a16:creationId xmlns:a16="http://schemas.microsoft.com/office/drawing/2014/main" id="{3681D702-F02F-12E8-39C6-3B6D846896BB}"/>
                    </a:ext>
                  </a:extLst>
                </p:cNvPr>
                <p:cNvGrpSpPr/>
                <p:nvPr/>
              </p:nvGrpSpPr>
              <p:grpSpPr>
                <a:xfrm>
                  <a:off x="27832072" y="9214002"/>
                  <a:ext cx="214807" cy="214236"/>
                  <a:chOff x="27832072" y="9214002"/>
                  <a:chExt cx="214807" cy="214236"/>
                </a:xfrm>
                <a:grpFill/>
              </p:grpSpPr>
              <p:sp>
                <p:nvSpPr>
                  <p:cNvPr id="3086" name="Freeform: Shape 3085">
                    <a:extLst>
                      <a:ext uri="{FF2B5EF4-FFF2-40B4-BE49-F238E27FC236}">
                        <a16:creationId xmlns:a16="http://schemas.microsoft.com/office/drawing/2014/main" id="{492B1D75-02FE-F9C2-2A75-F7242059654C}"/>
                      </a:ext>
                    </a:extLst>
                  </p:cNvPr>
                  <p:cNvSpPr/>
                  <p:nvPr/>
                </p:nvSpPr>
                <p:spPr>
                  <a:xfrm rot="-2699028">
                    <a:off x="27831880" y="9308223"/>
                    <a:ext cx="170429" cy="70024"/>
                  </a:xfrm>
                  <a:custGeom>
                    <a:avLst/>
                    <a:gdLst>
                      <a:gd name="connsiteX0" fmla="*/ 0 w 170429"/>
                      <a:gd name="connsiteY0" fmla="*/ 0 h 70024"/>
                      <a:gd name="connsiteX1" fmla="*/ 170429 w 170429"/>
                      <a:gd name="connsiteY1" fmla="*/ 0 h 70024"/>
                      <a:gd name="connsiteX2" fmla="*/ 170429 w 170429"/>
                      <a:gd name="connsiteY2" fmla="*/ 70024 h 70024"/>
                      <a:gd name="connsiteX3" fmla="*/ 0 w 170429"/>
                      <a:gd name="connsiteY3" fmla="*/ 70024 h 70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429" h="70024">
                        <a:moveTo>
                          <a:pt x="0" y="0"/>
                        </a:moveTo>
                        <a:lnTo>
                          <a:pt x="170429" y="0"/>
                        </a:lnTo>
                        <a:lnTo>
                          <a:pt x="170429" y="70024"/>
                        </a:lnTo>
                        <a:lnTo>
                          <a:pt x="0" y="70024"/>
                        </a:lnTo>
                        <a:close/>
                      </a:path>
                    </a:pathLst>
                  </a:custGeom>
                  <a:grpFill/>
                  <a:ln w="2154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87" name="Freeform: Shape 3086">
                    <a:extLst>
                      <a:ext uri="{FF2B5EF4-FFF2-40B4-BE49-F238E27FC236}">
                        <a16:creationId xmlns:a16="http://schemas.microsoft.com/office/drawing/2014/main" id="{E961A9D7-699C-4D13-05E4-006A49611213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27936909" y="9217966"/>
                    <a:ext cx="70024" cy="141988"/>
                  </a:xfrm>
                  <a:custGeom>
                    <a:avLst/>
                    <a:gdLst>
                      <a:gd name="connsiteX0" fmla="*/ 0 w 70024"/>
                      <a:gd name="connsiteY0" fmla="*/ 0 h 141988"/>
                      <a:gd name="connsiteX1" fmla="*/ 70025 w 70024"/>
                      <a:gd name="connsiteY1" fmla="*/ 0 h 141988"/>
                      <a:gd name="connsiteX2" fmla="*/ 70025 w 70024"/>
                      <a:gd name="connsiteY2" fmla="*/ 141989 h 141988"/>
                      <a:gd name="connsiteX3" fmla="*/ 0 w 70024"/>
                      <a:gd name="connsiteY3" fmla="*/ 141989 h 1419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024" h="141988">
                        <a:moveTo>
                          <a:pt x="0" y="0"/>
                        </a:moveTo>
                        <a:lnTo>
                          <a:pt x="70025" y="0"/>
                        </a:lnTo>
                        <a:lnTo>
                          <a:pt x="70025" y="141989"/>
                        </a:lnTo>
                        <a:lnTo>
                          <a:pt x="0" y="141989"/>
                        </a:lnTo>
                        <a:close/>
                      </a:path>
                    </a:pathLst>
                  </a:custGeom>
                  <a:grpFill/>
                  <a:ln w="2154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83" name="Graphic 17">
                  <a:extLst>
                    <a:ext uri="{FF2B5EF4-FFF2-40B4-BE49-F238E27FC236}">
                      <a16:creationId xmlns:a16="http://schemas.microsoft.com/office/drawing/2014/main" id="{A9C28FA0-1B6F-BF35-17DD-421B3B30EDD2}"/>
                    </a:ext>
                  </a:extLst>
                </p:cNvPr>
                <p:cNvGrpSpPr/>
                <p:nvPr/>
              </p:nvGrpSpPr>
              <p:grpSpPr>
                <a:xfrm>
                  <a:off x="27196835" y="9213655"/>
                  <a:ext cx="214924" cy="215915"/>
                  <a:chOff x="27196835" y="9213655"/>
                  <a:chExt cx="214924" cy="215915"/>
                </a:xfrm>
                <a:grpFill/>
              </p:grpSpPr>
              <p:sp>
                <p:nvSpPr>
                  <p:cNvPr id="3084" name="Freeform: Shape 3083">
                    <a:extLst>
                      <a:ext uri="{FF2B5EF4-FFF2-40B4-BE49-F238E27FC236}">
                        <a16:creationId xmlns:a16="http://schemas.microsoft.com/office/drawing/2014/main" id="{9C4A5A7E-00BA-D9C8-B39D-7AA8B4BA37DC}"/>
                      </a:ext>
                    </a:extLst>
                  </p:cNvPr>
                  <p:cNvSpPr/>
                  <p:nvPr/>
                </p:nvSpPr>
                <p:spPr>
                  <a:xfrm rot="-2700972">
                    <a:off x="27291724" y="9259352"/>
                    <a:ext cx="70024" cy="170429"/>
                  </a:xfrm>
                  <a:custGeom>
                    <a:avLst/>
                    <a:gdLst>
                      <a:gd name="connsiteX0" fmla="*/ 0 w 70024"/>
                      <a:gd name="connsiteY0" fmla="*/ 0 h 170429"/>
                      <a:gd name="connsiteX1" fmla="*/ 70025 w 70024"/>
                      <a:gd name="connsiteY1" fmla="*/ 0 h 170429"/>
                      <a:gd name="connsiteX2" fmla="*/ 70025 w 70024"/>
                      <a:gd name="connsiteY2" fmla="*/ 170430 h 170429"/>
                      <a:gd name="connsiteX3" fmla="*/ 0 w 70024"/>
                      <a:gd name="connsiteY3" fmla="*/ 170430 h 170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024" h="170429">
                        <a:moveTo>
                          <a:pt x="0" y="0"/>
                        </a:moveTo>
                        <a:lnTo>
                          <a:pt x="70025" y="0"/>
                        </a:lnTo>
                        <a:lnTo>
                          <a:pt x="70025" y="170430"/>
                        </a:lnTo>
                        <a:lnTo>
                          <a:pt x="0" y="170430"/>
                        </a:lnTo>
                        <a:close/>
                      </a:path>
                    </a:pathLst>
                  </a:custGeom>
                  <a:grpFill/>
                  <a:ln w="2154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85" name="Freeform: Shape 3084">
                    <a:extLst>
                      <a:ext uri="{FF2B5EF4-FFF2-40B4-BE49-F238E27FC236}">
                        <a16:creationId xmlns:a16="http://schemas.microsoft.com/office/drawing/2014/main" id="{7CF5ECBE-2931-1733-FDD8-68EEF550DA97}"/>
                      </a:ext>
                    </a:extLst>
                  </p:cNvPr>
                  <p:cNvSpPr/>
                  <p:nvPr/>
                </p:nvSpPr>
                <p:spPr>
                  <a:xfrm rot="-2700972">
                    <a:off x="27200792" y="9253607"/>
                    <a:ext cx="141988" cy="70024"/>
                  </a:xfrm>
                  <a:custGeom>
                    <a:avLst/>
                    <a:gdLst>
                      <a:gd name="connsiteX0" fmla="*/ 0 w 141988"/>
                      <a:gd name="connsiteY0" fmla="*/ 0 h 70024"/>
                      <a:gd name="connsiteX1" fmla="*/ 141989 w 141988"/>
                      <a:gd name="connsiteY1" fmla="*/ 0 h 70024"/>
                      <a:gd name="connsiteX2" fmla="*/ 141989 w 141988"/>
                      <a:gd name="connsiteY2" fmla="*/ 70024 h 70024"/>
                      <a:gd name="connsiteX3" fmla="*/ 0 w 141988"/>
                      <a:gd name="connsiteY3" fmla="*/ 70024 h 70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988" h="70024">
                        <a:moveTo>
                          <a:pt x="0" y="0"/>
                        </a:moveTo>
                        <a:lnTo>
                          <a:pt x="141989" y="0"/>
                        </a:lnTo>
                        <a:lnTo>
                          <a:pt x="141989" y="70024"/>
                        </a:lnTo>
                        <a:lnTo>
                          <a:pt x="0" y="70024"/>
                        </a:lnTo>
                        <a:close/>
                      </a:path>
                    </a:pathLst>
                  </a:custGeom>
                  <a:grpFill/>
                  <a:ln w="2154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F1ECADA9-D2F9-550E-CDF1-1294F0B4FD62}"/>
                  </a:ext>
                </a:extLst>
              </p:cNvPr>
              <p:cNvSpPr/>
              <p:nvPr/>
            </p:nvSpPr>
            <p:spPr>
              <a:xfrm>
                <a:off x="27461235" y="9085819"/>
                <a:ext cx="321685" cy="122813"/>
              </a:xfrm>
              <a:custGeom>
                <a:avLst/>
                <a:gdLst>
                  <a:gd name="connsiteX0" fmla="*/ 321686 w 321685"/>
                  <a:gd name="connsiteY0" fmla="*/ 40076 h 122813"/>
                  <a:gd name="connsiteX1" fmla="*/ 321686 w 321685"/>
                  <a:gd name="connsiteY1" fmla="*/ 82738 h 122813"/>
                  <a:gd name="connsiteX2" fmla="*/ 281610 w 321685"/>
                  <a:gd name="connsiteY2" fmla="*/ 122813 h 122813"/>
                  <a:gd name="connsiteX3" fmla="*/ 40076 w 321685"/>
                  <a:gd name="connsiteY3" fmla="*/ 122813 h 122813"/>
                  <a:gd name="connsiteX4" fmla="*/ 0 w 321685"/>
                  <a:gd name="connsiteY4" fmla="*/ 82738 h 122813"/>
                  <a:gd name="connsiteX5" fmla="*/ 0 w 321685"/>
                  <a:gd name="connsiteY5" fmla="*/ 40076 h 122813"/>
                  <a:gd name="connsiteX6" fmla="*/ 40076 w 321685"/>
                  <a:gd name="connsiteY6" fmla="*/ 0 h 122813"/>
                  <a:gd name="connsiteX7" fmla="*/ 281610 w 321685"/>
                  <a:gd name="connsiteY7" fmla="*/ 0 h 122813"/>
                  <a:gd name="connsiteX8" fmla="*/ 321686 w 321685"/>
                  <a:gd name="connsiteY8" fmla="*/ 40076 h 12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1685" h="122813">
                    <a:moveTo>
                      <a:pt x="321686" y="40076"/>
                    </a:moveTo>
                    <a:lnTo>
                      <a:pt x="321686" y="82738"/>
                    </a:lnTo>
                    <a:cubicBezTo>
                      <a:pt x="321686" y="104930"/>
                      <a:pt x="303804" y="122813"/>
                      <a:pt x="281610" y="122813"/>
                    </a:cubicBezTo>
                    <a:lnTo>
                      <a:pt x="40076" y="122813"/>
                    </a:lnTo>
                    <a:cubicBezTo>
                      <a:pt x="17884" y="122813"/>
                      <a:pt x="0" y="104930"/>
                      <a:pt x="0" y="82738"/>
                    </a:cubicBezTo>
                    <a:lnTo>
                      <a:pt x="0" y="40076"/>
                    </a:lnTo>
                    <a:cubicBezTo>
                      <a:pt x="0" y="17883"/>
                      <a:pt x="17884" y="0"/>
                      <a:pt x="40076" y="0"/>
                    </a:cubicBezTo>
                    <a:lnTo>
                      <a:pt x="281610" y="0"/>
                    </a:lnTo>
                    <a:cubicBezTo>
                      <a:pt x="303804" y="0"/>
                      <a:pt x="321686" y="17883"/>
                      <a:pt x="321686" y="40076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2" name="Freeform: Shape 3071">
                <a:extLst>
                  <a:ext uri="{FF2B5EF4-FFF2-40B4-BE49-F238E27FC236}">
                    <a16:creationId xmlns:a16="http://schemas.microsoft.com/office/drawing/2014/main" id="{435EBF7B-ED81-74B3-8093-AD1B5D570F00}"/>
                  </a:ext>
                </a:extLst>
              </p:cNvPr>
              <p:cNvSpPr/>
              <p:nvPr/>
            </p:nvSpPr>
            <p:spPr>
              <a:xfrm>
                <a:off x="27505190" y="9469127"/>
                <a:ext cx="130139" cy="179265"/>
              </a:xfrm>
              <a:custGeom>
                <a:avLst/>
                <a:gdLst>
                  <a:gd name="connsiteX0" fmla="*/ 130139 w 130139"/>
                  <a:gd name="connsiteY0" fmla="*/ 160304 h 179265"/>
                  <a:gd name="connsiteX1" fmla="*/ 102559 w 130139"/>
                  <a:gd name="connsiteY1" fmla="*/ 179265 h 179265"/>
                  <a:gd name="connsiteX2" fmla="*/ 2585 w 130139"/>
                  <a:gd name="connsiteY2" fmla="*/ 33397 h 179265"/>
                  <a:gd name="connsiteX3" fmla="*/ 0 w 130139"/>
                  <a:gd name="connsiteY3" fmla="*/ 0 h 179265"/>
                  <a:gd name="connsiteX4" fmla="*/ 30164 w 130139"/>
                  <a:gd name="connsiteY4" fmla="*/ 14221 h 17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139" h="179265">
                    <a:moveTo>
                      <a:pt x="130139" y="160304"/>
                    </a:moveTo>
                    <a:lnTo>
                      <a:pt x="102559" y="179265"/>
                    </a:lnTo>
                    <a:lnTo>
                      <a:pt x="2585" y="33397"/>
                    </a:lnTo>
                    <a:lnTo>
                      <a:pt x="0" y="0"/>
                    </a:lnTo>
                    <a:lnTo>
                      <a:pt x="30164" y="14221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3" name="Freeform: Shape 3072">
                <a:extLst>
                  <a:ext uri="{FF2B5EF4-FFF2-40B4-BE49-F238E27FC236}">
                    <a16:creationId xmlns:a16="http://schemas.microsoft.com/office/drawing/2014/main" id="{2A9A56A1-73EC-CBF5-DE9F-EA0608960B37}"/>
                  </a:ext>
                </a:extLst>
              </p:cNvPr>
              <p:cNvSpPr/>
              <p:nvPr/>
            </p:nvSpPr>
            <p:spPr>
              <a:xfrm>
                <a:off x="27621108" y="9621029"/>
                <a:ext cx="156210" cy="40075"/>
              </a:xfrm>
              <a:custGeom>
                <a:avLst/>
                <a:gdLst>
                  <a:gd name="connsiteX0" fmla="*/ 0 w 156210"/>
                  <a:gd name="connsiteY0" fmla="*/ 40076 h 40075"/>
                  <a:gd name="connsiteX1" fmla="*/ 0 w 156210"/>
                  <a:gd name="connsiteY1" fmla="*/ 0 h 40075"/>
                  <a:gd name="connsiteX2" fmla="*/ 121953 w 156210"/>
                  <a:gd name="connsiteY2" fmla="*/ 0 h 40075"/>
                  <a:gd name="connsiteX3" fmla="*/ 156211 w 156210"/>
                  <a:gd name="connsiteY3" fmla="*/ 20038 h 40075"/>
                  <a:gd name="connsiteX4" fmla="*/ 121953 w 156210"/>
                  <a:gd name="connsiteY4" fmla="*/ 40076 h 4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210" h="40075">
                    <a:moveTo>
                      <a:pt x="0" y="40076"/>
                    </a:moveTo>
                    <a:lnTo>
                      <a:pt x="0" y="0"/>
                    </a:lnTo>
                    <a:lnTo>
                      <a:pt x="121953" y="0"/>
                    </a:lnTo>
                    <a:lnTo>
                      <a:pt x="156211" y="20038"/>
                    </a:lnTo>
                    <a:lnTo>
                      <a:pt x="121953" y="40076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5" name="Freeform: Shape 3074">
                <a:extLst>
                  <a:ext uri="{FF2B5EF4-FFF2-40B4-BE49-F238E27FC236}">
                    <a16:creationId xmlns:a16="http://schemas.microsoft.com/office/drawing/2014/main" id="{25693ECB-9463-32B2-7B6B-2B219A800420}"/>
                  </a:ext>
                </a:extLst>
              </p:cNvPr>
              <p:cNvSpPr/>
              <p:nvPr/>
            </p:nvSpPr>
            <p:spPr>
              <a:xfrm>
                <a:off x="27587245" y="9605494"/>
                <a:ext cx="67512" cy="67498"/>
              </a:xfrm>
              <a:custGeom>
                <a:avLst/>
                <a:gdLst>
                  <a:gd name="connsiteX0" fmla="*/ 67475 w 67512"/>
                  <a:gd name="connsiteY0" fmla="*/ 32125 h 67498"/>
                  <a:gd name="connsiteX1" fmla="*/ 35372 w 67512"/>
                  <a:gd name="connsiteY1" fmla="*/ 67461 h 67498"/>
                  <a:gd name="connsiteX2" fmla="*/ 37 w 67512"/>
                  <a:gd name="connsiteY2" fmla="*/ 35357 h 67498"/>
                  <a:gd name="connsiteX3" fmla="*/ 32141 w 67512"/>
                  <a:gd name="connsiteY3" fmla="*/ 21 h 67498"/>
                  <a:gd name="connsiteX4" fmla="*/ 67475 w 67512"/>
                  <a:gd name="connsiteY4" fmla="*/ 32125 h 67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512" h="67498">
                    <a:moveTo>
                      <a:pt x="67475" y="32125"/>
                    </a:moveTo>
                    <a:cubicBezTo>
                      <a:pt x="68338" y="50655"/>
                      <a:pt x="54117" y="66599"/>
                      <a:pt x="35372" y="67461"/>
                    </a:cubicBezTo>
                    <a:cubicBezTo>
                      <a:pt x="16842" y="68323"/>
                      <a:pt x="1114" y="54103"/>
                      <a:pt x="37" y="35357"/>
                    </a:cubicBezTo>
                    <a:cubicBezTo>
                      <a:pt x="-826" y="16827"/>
                      <a:pt x="13610" y="1098"/>
                      <a:pt x="32141" y="21"/>
                    </a:cubicBezTo>
                    <a:cubicBezTo>
                      <a:pt x="50670" y="-625"/>
                      <a:pt x="66614" y="13595"/>
                      <a:pt x="67475" y="32125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076" name="Graphic 17">
                <a:extLst>
                  <a:ext uri="{FF2B5EF4-FFF2-40B4-BE49-F238E27FC236}">
                    <a16:creationId xmlns:a16="http://schemas.microsoft.com/office/drawing/2014/main" id="{94FA836F-AE10-1A48-2CEA-99B99707FE8C}"/>
                  </a:ext>
                </a:extLst>
              </p:cNvPr>
              <p:cNvGrpSpPr/>
              <p:nvPr/>
            </p:nvGrpSpPr>
            <p:grpSpPr>
              <a:xfrm>
                <a:off x="27314505" y="9332739"/>
                <a:ext cx="612992" cy="613207"/>
                <a:chOff x="27314505" y="9332739"/>
                <a:chExt cx="612992" cy="613207"/>
              </a:xfrm>
              <a:grpFill/>
            </p:grpSpPr>
            <p:sp>
              <p:nvSpPr>
                <p:cNvPr id="3078" name="Freeform: Shape 3077">
                  <a:extLst>
                    <a:ext uri="{FF2B5EF4-FFF2-40B4-BE49-F238E27FC236}">
                      <a16:creationId xmlns:a16="http://schemas.microsoft.com/office/drawing/2014/main" id="{24AA23AE-1FFB-DECC-C4A9-1AFDB1B42186}"/>
                    </a:ext>
                  </a:extLst>
                </p:cNvPr>
                <p:cNvSpPr/>
                <p:nvPr/>
              </p:nvSpPr>
              <p:spPr>
                <a:xfrm>
                  <a:off x="27604518" y="9332739"/>
                  <a:ext cx="32750" cy="59036"/>
                </a:xfrm>
                <a:custGeom>
                  <a:avLst/>
                  <a:gdLst>
                    <a:gd name="connsiteX0" fmla="*/ 0 w 32750"/>
                    <a:gd name="connsiteY0" fmla="*/ 0 h 59036"/>
                    <a:gd name="connsiteX1" fmla="*/ 32751 w 32750"/>
                    <a:gd name="connsiteY1" fmla="*/ 0 h 59036"/>
                    <a:gd name="connsiteX2" fmla="*/ 32751 w 32750"/>
                    <a:gd name="connsiteY2" fmla="*/ 59037 h 59036"/>
                    <a:gd name="connsiteX3" fmla="*/ 0 w 32750"/>
                    <a:gd name="connsiteY3" fmla="*/ 59037 h 59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750" h="59036">
                      <a:moveTo>
                        <a:pt x="0" y="0"/>
                      </a:moveTo>
                      <a:lnTo>
                        <a:pt x="32751" y="0"/>
                      </a:lnTo>
                      <a:lnTo>
                        <a:pt x="32751" y="59037"/>
                      </a:lnTo>
                      <a:lnTo>
                        <a:pt x="0" y="59037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79" name="Freeform: Shape 3078">
                  <a:extLst>
                    <a:ext uri="{FF2B5EF4-FFF2-40B4-BE49-F238E27FC236}">
                      <a16:creationId xmlns:a16="http://schemas.microsoft.com/office/drawing/2014/main" id="{FF149665-8422-E76A-E6C5-D172C96F7E9B}"/>
                    </a:ext>
                  </a:extLst>
                </p:cNvPr>
                <p:cNvSpPr/>
                <p:nvPr/>
              </p:nvSpPr>
              <p:spPr>
                <a:xfrm>
                  <a:off x="27314505" y="9622968"/>
                  <a:ext cx="59036" cy="32750"/>
                </a:xfrm>
                <a:custGeom>
                  <a:avLst/>
                  <a:gdLst>
                    <a:gd name="connsiteX0" fmla="*/ 0 w 59036"/>
                    <a:gd name="connsiteY0" fmla="*/ 0 h 32750"/>
                    <a:gd name="connsiteX1" fmla="*/ 59036 w 59036"/>
                    <a:gd name="connsiteY1" fmla="*/ 0 h 32750"/>
                    <a:gd name="connsiteX2" fmla="*/ 59036 w 59036"/>
                    <a:gd name="connsiteY2" fmla="*/ 32750 h 32750"/>
                    <a:gd name="connsiteX3" fmla="*/ 0 w 59036"/>
                    <a:gd name="connsiteY3" fmla="*/ 32750 h 32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36" h="32750">
                      <a:moveTo>
                        <a:pt x="0" y="0"/>
                      </a:moveTo>
                      <a:lnTo>
                        <a:pt x="59036" y="0"/>
                      </a:lnTo>
                      <a:lnTo>
                        <a:pt x="59036" y="32750"/>
                      </a:lnTo>
                      <a:lnTo>
                        <a:pt x="0" y="3275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80" name="Freeform: Shape 3079">
                  <a:extLst>
                    <a:ext uri="{FF2B5EF4-FFF2-40B4-BE49-F238E27FC236}">
                      <a16:creationId xmlns:a16="http://schemas.microsoft.com/office/drawing/2014/main" id="{C2818503-C5A2-F403-4D4A-D258FE917EBE}"/>
                    </a:ext>
                  </a:extLst>
                </p:cNvPr>
                <p:cNvSpPr/>
                <p:nvPr/>
              </p:nvSpPr>
              <p:spPr>
                <a:xfrm>
                  <a:off x="27604518" y="9886910"/>
                  <a:ext cx="32750" cy="59036"/>
                </a:xfrm>
                <a:custGeom>
                  <a:avLst/>
                  <a:gdLst>
                    <a:gd name="connsiteX0" fmla="*/ 0 w 32750"/>
                    <a:gd name="connsiteY0" fmla="*/ 0 h 59036"/>
                    <a:gd name="connsiteX1" fmla="*/ 32751 w 32750"/>
                    <a:gd name="connsiteY1" fmla="*/ 0 h 59036"/>
                    <a:gd name="connsiteX2" fmla="*/ 32751 w 32750"/>
                    <a:gd name="connsiteY2" fmla="*/ 59037 h 59036"/>
                    <a:gd name="connsiteX3" fmla="*/ 0 w 32750"/>
                    <a:gd name="connsiteY3" fmla="*/ 59037 h 59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750" h="59036">
                      <a:moveTo>
                        <a:pt x="0" y="0"/>
                      </a:moveTo>
                      <a:lnTo>
                        <a:pt x="32751" y="0"/>
                      </a:lnTo>
                      <a:lnTo>
                        <a:pt x="32751" y="59037"/>
                      </a:lnTo>
                      <a:lnTo>
                        <a:pt x="0" y="59037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81" name="Freeform: Shape 3080">
                  <a:extLst>
                    <a:ext uri="{FF2B5EF4-FFF2-40B4-BE49-F238E27FC236}">
                      <a16:creationId xmlns:a16="http://schemas.microsoft.com/office/drawing/2014/main" id="{E0CFF110-E118-7C21-9530-346C1DACF758}"/>
                    </a:ext>
                  </a:extLst>
                </p:cNvPr>
                <p:cNvSpPr/>
                <p:nvPr/>
              </p:nvSpPr>
              <p:spPr>
                <a:xfrm>
                  <a:off x="27868460" y="9622968"/>
                  <a:ext cx="59036" cy="32750"/>
                </a:xfrm>
                <a:custGeom>
                  <a:avLst/>
                  <a:gdLst>
                    <a:gd name="connsiteX0" fmla="*/ 0 w 59036"/>
                    <a:gd name="connsiteY0" fmla="*/ 0 h 32750"/>
                    <a:gd name="connsiteX1" fmla="*/ 59037 w 59036"/>
                    <a:gd name="connsiteY1" fmla="*/ 0 h 32750"/>
                    <a:gd name="connsiteX2" fmla="*/ 59037 w 59036"/>
                    <a:gd name="connsiteY2" fmla="*/ 32750 h 32750"/>
                    <a:gd name="connsiteX3" fmla="*/ 0 w 59036"/>
                    <a:gd name="connsiteY3" fmla="*/ 32750 h 32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36" h="32750">
                      <a:moveTo>
                        <a:pt x="0" y="0"/>
                      </a:moveTo>
                      <a:lnTo>
                        <a:pt x="59037" y="0"/>
                      </a:lnTo>
                      <a:lnTo>
                        <a:pt x="59037" y="32750"/>
                      </a:lnTo>
                      <a:lnTo>
                        <a:pt x="0" y="3275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077" name="Freeform: Shape 3076">
                <a:extLst>
                  <a:ext uri="{FF2B5EF4-FFF2-40B4-BE49-F238E27FC236}">
                    <a16:creationId xmlns:a16="http://schemas.microsoft.com/office/drawing/2014/main" id="{7727EBC0-0DDE-A20D-D7F6-20243556655E}"/>
                  </a:ext>
                </a:extLst>
              </p:cNvPr>
              <p:cNvSpPr/>
              <p:nvPr/>
            </p:nvSpPr>
            <p:spPr>
              <a:xfrm>
                <a:off x="27230690" y="9247847"/>
                <a:ext cx="782992" cy="782992"/>
              </a:xfrm>
              <a:custGeom>
                <a:avLst/>
                <a:gdLst>
                  <a:gd name="connsiteX0" fmla="*/ 391497 w 782992"/>
                  <a:gd name="connsiteY0" fmla="*/ 0 h 782992"/>
                  <a:gd name="connsiteX1" fmla="*/ 0 w 782992"/>
                  <a:gd name="connsiteY1" fmla="*/ 391496 h 782992"/>
                  <a:gd name="connsiteX2" fmla="*/ 391497 w 782992"/>
                  <a:gd name="connsiteY2" fmla="*/ 782992 h 782992"/>
                  <a:gd name="connsiteX3" fmla="*/ 782993 w 782992"/>
                  <a:gd name="connsiteY3" fmla="*/ 391496 h 782992"/>
                  <a:gd name="connsiteX4" fmla="*/ 391497 w 782992"/>
                  <a:gd name="connsiteY4" fmla="*/ 0 h 782992"/>
                  <a:gd name="connsiteX5" fmla="*/ 391497 w 782992"/>
                  <a:gd name="connsiteY5" fmla="*/ 662979 h 782992"/>
                  <a:gd name="connsiteX6" fmla="*/ 120013 w 782992"/>
                  <a:gd name="connsiteY6" fmla="*/ 391281 h 782992"/>
                  <a:gd name="connsiteX7" fmla="*/ 391497 w 782992"/>
                  <a:gd name="connsiteY7" fmla="*/ 119797 h 782992"/>
                  <a:gd name="connsiteX8" fmla="*/ 663196 w 782992"/>
                  <a:gd name="connsiteY8" fmla="*/ 391281 h 782992"/>
                  <a:gd name="connsiteX9" fmla="*/ 391497 w 782992"/>
                  <a:gd name="connsiteY9" fmla="*/ 662979 h 782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2992" h="782992">
                    <a:moveTo>
                      <a:pt x="391497" y="0"/>
                    </a:moveTo>
                    <a:cubicBezTo>
                      <a:pt x="175171" y="0"/>
                      <a:pt x="0" y="175387"/>
                      <a:pt x="0" y="391496"/>
                    </a:cubicBezTo>
                    <a:cubicBezTo>
                      <a:pt x="0" y="607821"/>
                      <a:pt x="175171" y="782992"/>
                      <a:pt x="391497" y="782992"/>
                    </a:cubicBezTo>
                    <a:cubicBezTo>
                      <a:pt x="607821" y="782992"/>
                      <a:pt x="782993" y="607606"/>
                      <a:pt x="782993" y="391496"/>
                    </a:cubicBezTo>
                    <a:cubicBezTo>
                      <a:pt x="782993" y="175171"/>
                      <a:pt x="607606" y="0"/>
                      <a:pt x="391497" y="0"/>
                    </a:cubicBezTo>
                    <a:close/>
                    <a:moveTo>
                      <a:pt x="391497" y="662979"/>
                    </a:moveTo>
                    <a:cubicBezTo>
                      <a:pt x="241534" y="662979"/>
                      <a:pt x="120013" y="541458"/>
                      <a:pt x="120013" y="391281"/>
                    </a:cubicBezTo>
                    <a:cubicBezTo>
                      <a:pt x="120013" y="241319"/>
                      <a:pt x="241534" y="119797"/>
                      <a:pt x="391497" y="119797"/>
                    </a:cubicBezTo>
                    <a:cubicBezTo>
                      <a:pt x="541458" y="119797"/>
                      <a:pt x="663196" y="241319"/>
                      <a:pt x="663196" y="391281"/>
                    </a:cubicBezTo>
                    <a:cubicBezTo>
                      <a:pt x="662980" y="541458"/>
                      <a:pt x="541243" y="662979"/>
                      <a:pt x="391497" y="662979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" name="Graphic 17">
              <a:extLst>
                <a:ext uri="{FF2B5EF4-FFF2-40B4-BE49-F238E27FC236}">
                  <a16:creationId xmlns:a16="http://schemas.microsoft.com/office/drawing/2014/main" id="{BD6B0847-23DA-4439-8512-1861D56C5A58}"/>
                </a:ext>
              </a:extLst>
            </p:cNvPr>
            <p:cNvGrpSpPr/>
            <p:nvPr/>
          </p:nvGrpSpPr>
          <p:grpSpPr>
            <a:xfrm>
              <a:off x="32045078" y="8386832"/>
              <a:ext cx="1172434" cy="1172038"/>
              <a:chOff x="20303198" y="9120077"/>
              <a:chExt cx="830321" cy="830040"/>
            </a:xfrm>
            <a:grpFill/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73508B12-FC61-F421-E2BD-3AE7C84F8284}"/>
                  </a:ext>
                </a:extLst>
              </p:cNvPr>
              <p:cNvSpPr/>
              <p:nvPr/>
            </p:nvSpPr>
            <p:spPr>
              <a:xfrm rot="-2700486">
                <a:off x="20484684" y="9691210"/>
                <a:ext cx="71317" cy="85107"/>
              </a:xfrm>
              <a:custGeom>
                <a:avLst/>
                <a:gdLst>
                  <a:gd name="connsiteX0" fmla="*/ 0 w 71317"/>
                  <a:gd name="connsiteY0" fmla="*/ 0 h 85107"/>
                  <a:gd name="connsiteX1" fmla="*/ 71318 w 71317"/>
                  <a:gd name="connsiteY1" fmla="*/ 0 h 85107"/>
                  <a:gd name="connsiteX2" fmla="*/ 71318 w 71317"/>
                  <a:gd name="connsiteY2" fmla="*/ 85107 h 85107"/>
                  <a:gd name="connsiteX3" fmla="*/ 0 w 71317"/>
                  <a:gd name="connsiteY3" fmla="*/ 85107 h 8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317" h="85107">
                    <a:moveTo>
                      <a:pt x="0" y="0"/>
                    </a:moveTo>
                    <a:lnTo>
                      <a:pt x="71318" y="0"/>
                    </a:lnTo>
                    <a:lnTo>
                      <a:pt x="71318" y="85107"/>
                    </a:lnTo>
                    <a:lnTo>
                      <a:pt x="0" y="85107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39B26C1-FF23-4CA7-72DA-F46CDE818C1B}"/>
                  </a:ext>
                </a:extLst>
              </p:cNvPr>
              <p:cNvSpPr/>
              <p:nvPr/>
            </p:nvSpPr>
            <p:spPr>
              <a:xfrm>
                <a:off x="20429387" y="9120077"/>
                <a:ext cx="704132" cy="704132"/>
              </a:xfrm>
              <a:custGeom>
                <a:avLst/>
                <a:gdLst>
                  <a:gd name="connsiteX0" fmla="*/ 704133 w 704132"/>
                  <a:gd name="connsiteY0" fmla="*/ 352066 h 704132"/>
                  <a:gd name="connsiteX1" fmla="*/ 352066 w 704132"/>
                  <a:gd name="connsiteY1" fmla="*/ 704133 h 704132"/>
                  <a:gd name="connsiteX2" fmla="*/ 0 w 704132"/>
                  <a:gd name="connsiteY2" fmla="*/ 352066 h 704132"/>
                  <a:gd name="connsiteX3" fmla="*/ 352066 w 704132"/>
                  <a:gd name="connsiteY3" fmla="*/ 0 h 704132"/>
                  <a:gd name="connsiteX4" fmla="*/ 704133 w 704132"/>
                  <a:gd name="connsiteY4" fmla="*/ 352066 h 704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4132" h="704132">
                    <a:moveTo>
                      <a:pt x="704133" y="352066"/>
                    </a:moveTo>
                    <a:cubicBezTo>
                      <a:pt x="704133" y="546507"/>
                      <a:pt x="546507" y="704133"/>
                      <a:pt x="352066" y="704133"/>
                    </a:cubicBezTo>
                    <a:cubicBezTo>
                      <a:pt x="157626" y="704133"/>
                      <a:pt x="0" y="546507"/>
                      <a:pt x="0" y="352066"/>
                    </a:cubicBezTo>
                    <a:cubicBezTo>
                      <a:pt x="0" y="157626"/>
                      <a:pt x="157626" y="0"/>
                      <a:pt x="352066" y="0"/>
                    </a:cubicBezTo>
                    <a:cubicBezTo>
                      <a:pt x="546507" y="0"/>
                      <a:pt x="704133" y="157626"/>
                      <a:pt x="704133" y="352066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DA6B4FA8-B87D-BB82-16B6-349266945DBE}"/>
                  </a:ext>
                </a:extLst>
              </p:cNvPr>
              <p:cNvSpPr/>
              <p:nvPr/>
            </p:nvSpPr>
            <p:spPr>
              <a:xfrm>
                <a:off x="20495103" y="9185740"/>
                <a:ext cx="572702" cy="286404"/>
              </a:xfrm>
              <a:custGeom>
                <a:avLst/>
                <a:gdLst>
                  <a:gd name="connsiteX0" fmla="*/ 572701 w 572702"/>
                  <a:gd name="connsiteY0" fmla="*/ 286404 h 286404"/>
                  <a:gd name="connsiteX1" fmla="*/ 0 w 572702"/>
                  <a:gd name="connsiteY1" fmla="*/ 286404 h 286404"/>
                  <a:gd name="connsiteX2" fmla="*/ 83815 w 572702"/>
                  <a:gd name="connsiteY2" fmla="*/ 83869 h 286404"/>
                  <a:gd name="connsiteX3" fmla="*/ 488885 w 572702"/>
                  <a:gd name="connsiteY3" fmla="*/ 83869 h 286404"/>
                  <a:gd name="connsiteX4" fmla="*/ 572701 w 572702"/>
                  <a:gd name="connsiteY4" fmla="*/ 286404 h 286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2702" h="286404">
                    <a:moveTo>
                      <a:pt x="572701" y="286404"/>
                    </a:moveTo>
                    <a:lnTo>
                      <a:pt x="0" y="286404"/>
                    </a:lnTo>
                    <a:cubicBezTo>
                      <a:pt x="0" y="213147"/>
                      <a:pt x="28011" y="139889"/>
                      <a:pt x="83815" y="83869"/>
                    </a:cubicBezTo>
                    <a:cubicBezTo>
                      <a:pt x="195641" y="-27956"/>
                      <a:pt x="377060" y="-27956"/>
                      <a:pt x="488885" y="83869"/>
                    </a:cubicBezTo>
                    <a:cubicBezTo>
                      <a:pt x="544906" y="139889"/>
                      <a:pt x="572916" y="213147"/>
                      <a:pt x="572701" y="286404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844A2BB-447F-68C4-086A-AD1CD2F1D699}"/>
                  </a:ext>
                </a:extLst>
              </p:cNvPr>
              <p:cNvSpPr/>
              <p:nvPr/>
            </p:nvSpPr>
            <p:spPr>
              <a:xfrm>
                <a:off x="20495103" y="9472144"/>
                <a:ext cx="572700" cy="286404"/>
              </a:xfrm>
              <a:custGeom>
                <a:avLst/>
                <a:gdLst>
                  <a:gd name="connsiteX0" fmla="*/ 488885 w 572700"/>
                  <a:gd name="connsiteY0" fmla="*/ 202535 h 286404"/>
                  <a:gd name="connsiteX1" fmla="*/ 83815 w 572700"/>
                  <a:gd name="connsiteY1" fmla="*/ 202535 h 286404"/>
                  <a:gd name="connsiteX2" fmla="*/ 0 w 572700"/>
                  <a:gd name="connsiteY2" fmla="*/ 0 h 286404"/>
                  <a:gd name="connsiteX3" fmla="*/ 572701 w 572700"/>
                  <a:gd name="connsiteY3" fmla="*/ 0 h 286404"/>
                  <a:gd name="connsiteX4" fmla="*/ 488885 w 572700"/>
                  <a:gd name="connsiteY4" fmla="*/ 202535 h 286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2700" h="286404">
                    <a:moveTo>
                      <a:pt x="488885" y="202535"/>
                    </a:moveTo>
                    <a:cubicBezTo>
                      <a:pt x="377060" y="314360"/>
                      <a:pt x="195641" y="314360"/>
                      <a:pt x="83815" y="202535"/>
                    </a:cubicBezTo>
                    <a:cubicBezTo>
                      <a:pt x="27795" y="146515"/>
                      <a:pt x="0" y="73257"/>
                      <a:pt x="0" y="0"/>
                    </a:cubicBezTo>
                    <a:lnTo>
                      <a:pt x="572701" y="0"/>
                    </a:lnTo>
                    <a:cubicBezTo>
                      <a:pt x="572701" y="73257"/>
                      <a:pt x="544906" y="146515"/>
                      <a:pt x="488885" y="202535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A37E654-5952-98EB-2F0D-EB14138B646E}"/>
                  </a:ext>
                </a:extLst>
              </p:cNvPr>
              <p:cNvSpPr/>
              <p:nvPr/>
            </p:nvSpPr>
            <p:spPr>
              <a:xfrm>
                <a:off x="20303198" y="9714755"/>
                <a:ext cx="191904" cy="215462"/>
              </a:xfrm>
              <a:custGeom>
                <a:avLst/>
                <a:gdLst>
                  <a:gd name="connsiteX0" fmla="*/ 191905 w 191904"/>
                  <a:gd name="connsiteY0" fmla="*/ 43739 h 215462"/>
                  <a:gd name="connsiteX1" fmla="*/ 20181 w 191904"/>
                  <a:gd name="connsiteY1" fmla="*/ 215463 h 215462"/>
                  <a:gd name="connsiteX2" fmla="*/ 17596 w 191904"/>
                  <a:gd name="connsiteY2" fmla="*/ 130786 h 215462"/>
                  <a:gd name="connsiteX3" fmla="*/ 148382 w 191904"/>
                  <a:gd name="connsiteY3" fmla="*/ 0 h 215462"/>
                  <a:gd name="connsiteX4" fmla="*/ 191905 w 191904"/>
                  <a:gd name="connsiteY4" fmla="*/ 43739 h 215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904" h="215462">
                    <a:moveTo>
                      <a:pt x="191905" y="43739"/>
                    </a:moveTo>
                    <a:lnTo>
                      <a:pt x="20181" y="215463"/>
                    </a:lnTo>
                    <a:cubicBezTo>
                      <a:pt x="-1796" y="193917"/>
                      <a:pt x="-10199" y="158580"/>
                      <a:pt x="17596" y="130786"/>
                    </a:cubicBezTo>
                    <a:lnTo>
                      <a:pt x="148382" y="0"/>
                    </a:lnTo>
                    <a:lnTo>
                      <a:pt x="191905" y="43739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FB3D7AE-A4A1-B401-4CAC-2C3D26ABD2EC}"/>
                  </a:ext>
                </a:extLst>
              </p:cNvPr>
              <p:cNvSpPr/>
              <p:nvPr/>
            </p:nvSpPr>
            <p:spPr>
              <a:xfrm>
                <a:off x="20323595" y="9758709"/>
                <a:ext cx="215247" cy="191408"/>
              </a:xfrm>
              <a:custGeom>
                <a:avLst/>
                <a:gdLst>
                  <a:gd name="connsiteX0" fmla="*/ 215247 w 215247"/>
                  <a:gd name="connsiteY0" fmla="*/ 43524 h 191408"/>
                  <a:gd name="connsiteX1" fmla="*/ 84462 w 215247"/>
                  <a:gd name="connsiteY1" fmla="*/ 174309 h 191408"/>
                  <a:gd name="connsiteX2" fmla="*/ 0 w 215247"/>
                  <a:gd name="connsiteY2" fmla="*/ 171724 h 191408"/>
                  <a:gd name="connsiteX3" fmla="*/ 171724 w 215247"/>
                  <a:gd name="connsiteY3" fmla="*/ 0 h 191408"/>
                  <a:gd name="connsiteX4" fmla="*/ 215247 w 215247"/>
                  <a:gd name="connsiteY4" fmla="*/ 43524 h 191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247" h="191408">
                    <a:moveTo>
                      <a:pt x="215247" y="43524"/>
                    </a:moveTo>
                    <a:lnTo>
                      <a:pt x="84462" y="174309"/>
                    </a:lnTo>
                    <a:cubicBezTo>
                      <a:pt x="57529" y="201242"/>
                      <a:pt x="21977" y="193270"/>
                      <a:pt x="0" y="171724"/>
                    </a:cubicBezTo>
                    <a:lnTo>
                      <a:pt x="171724" y="0"/>
                    </a:lnTo>
                    <a:lnTo>
                      <a:pt x="215247" y="43524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5854FA7-A314-877E-BBCF-C6AB2F87354D}"/>
                  </a:ext>
                </a:extLst>
              </p:cNvPr>
              <p:cNvSpPr/>
              <p:nvPr/>
            </p:nvSpPr>
            <p:spPr>
              <a:xfrm>
                <a:off x="20632737" y="9246554"/>
                <a:ext cx="297468" cy="90290"/>
              </a:xfrm>
              <a:custGeom>
                <a:avLst/>
                <a:gdLst>
                  <a:gd name="connsiteX0" fmla="*/ 37754 w 297468"/>
                  <a:gd name="connsiteY0" fmla="*/ 84892 h 90290"/>
                  <a:gd name="connsiteX1" fmla="*/ 259681 w 297468"/>
                  <a:gd name="connsiteY1" fmla="*/ 84892 h 90290"/>
                  <a:gd name="connsiteX2" fmla="*/ 288337 w 297468"/>
                  <a:gd name="connsiteY2" fmla="*/ 48479 h 90290"/>
                  <a:gd name="connsiteX3" fmla="*/ 9097 w 297468"/>
                  <a:gd name="connsiteY3" fmla="*/ 48479 h 90290"/>
                  <a:gd name="connsiteX4" fmla="*/ 37754 w 297468"/>
                  <a:gd name="connsiteY4" fmla="*/ 84892 h 90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468" h="90290">
                    <a:moveTo>
                      <a:pt x="37754" y="84892"/>
                    </a:moveTo>
                    <a:cubicBezTo>
                      <a:pt x="102608" y="33396"/>
                      <a:pt x="195042" y="33612"/>
                      <a:pt x="259681" y="84892"/>
                    </a:cubicBezTo>
                    <a:cubicBezTo>
                      <a:pt x="283812" y="104068"/>
                      <a:pt x="312469" y="67440"/>
                      <a:pt x="288337" y="48479"/>
                    </a:cubicBezTo>
                    <a:cubicBezTo>
                      <a:pt x="206892" y="-16160"/>
                      <a:pt x="90542" y="-16160"/>
                      <a:pt x="9097" y="48479"/>
                    </a:cubicBezTo>
                    <a:cubicBezTo>
                      <a:pt x="-15035" y="67440"/>
                      <a:pt x="13837" y="103853"/>
                      <a:pt x="37754" y="84892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" name="Graphic 17">
              <a:extLst>
                <a:ext uri="{FF2B5EF4-FFF2-40B4-BE49-F238E27FC236}">
                  <a16:creationId xmlns:a16="http://schemas.microsoft.com/office/drawing/2014/main" id="{C91DBBCB-EC9A-4B72-3E62-95F12BAA0C53}"/>
                </a:ext>
              </a:extLst>
            </p:cNvPr>
            <p:cNvGrpSpPr/>
            <p:nvPr/>
          </p:nvGrpSpPr>
          <p:grpSpPr>
            <a:xfrm>
              <a:off x="34923333" y="13183770"/>
              <a:ext cx="682460" cy="1147590"/>
              <a:chOff x="22341586" y="12517281"/>
              <a:chExt cx="483320" cy="812726"/>
            </a:xfrm>
            <a:grpFill/>
          </p:grpSpPr>
          <p:grpSp>
            <p:nvGrpSpPr>
              <p:cNvPr id="35" name="Graphic 17">
                <a:extLst>
                  <a:ext uri="{FF2B5EF4-FFF2-40B4-BE49-F238E27FC236}">
                    <a16:creationId xmlns:a16="http://schemas.microsoft.com/office/drawing/2014/main" id="{88A6D0F0-536F-FE88-AA98-99C9877B0067}"/>
                  </a:ext>
                </a:extLst>
              </p:cNvPr>
              <p:cNvGrpSpPr/>
              <p:nvPr/>
            </p:nvGrpSpPr>
            <p:grpSpPr>
              <a:xfrm>
                <a:off x="22371786" y="12927954"/>
                <a:ext cx="423169" cy="350557"/>
                <a:chOff x="22371786" y="12927954"/>
                <a:chExt cx="423169" cy="350557"/>
              </a:xfrm>
              <a:grpFill/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D54B48B8-A63C-F31A-C4CE-884DEEB099C1}"/>
                    </a:ext>
                  </a:extLst>
                </p:cNvPr>
                <p:cNvSpPr/>
                <p:nvPr/>
              </p:nvSpPr>
              <p:spPr>
                <a:xfrm>
                  <a:off x="22371786" y="12927954"/>
                  <a:ext cx="212015" cy="349911"/>
                </a:xfrm>
                <a:custGeom>
                  <a:avLst/>
                  <a:gdLst>
                    <a:gd name="connsiteX0" fmla="*/ 177111 w 212015"/>
                    <a:gd name="connsiteY0" fmla="*/ 0 h 349911"/>
                    <a:gd name="connsiteX1" fmla="*/ 212015 w 212015"/>
                    <a:gd name="connsiteY1" fmla="*/ 0 h 349911"/>
                    <a:gd name="connsiteX2" fmla="*/ 211585 w 212015"/>
                    <a:gd name="connsiteY2" fmla="*/ 343878 h 349911"/>
                    <a:gd name="connsiteX3" fmla="*/ 20254 w 212015"/>
                    <a:gd name="connsiteY3" fmla="*/ 343664 h 349911"/>
                    <a:gd name="connsiteX4" fmla="*/ 0 w 212015"/>
                    <a:gd name="connsiteY4" fmla="*/ 349912 h 349911"/>
                    <a:gd name="connsiteX5" fmla="*/ 177111 w 212015"/>
                    <a:gd name="connsiteY5" fmla="*/ 0 h 349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2015" h="349911">
                      <a:moveTo>
                        <a:pt x="177111" y="0"/>
                      </a:moveTo>
                      <a:lnTo>
                        <a:pt x="212015" y="0"/>
                      </a:lnTo>
                      <a:lnTo>
                        <a:pt x="211585" y="343878"/>
                      </a:lnTo>
                      <a:lnTo>
                        <a:pt x="20254" y="343664"/>
                      </a:lnTo>
                      <a:cubicBezTo>
                        <a:pt x="12712" y="343664"/>
                        <a:pt x="5817" y="346033"/>
                        <a:pt x="0" y="349912"/>
                      </a:cubicBezTo>
                      <a:lnTo>
                        <a:pt x="177111" y="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EBF145A6-F158-076E-1D9F-451C27A2537C}"/>
                    </a:ext>
                  </a:extLst>
                </p:cNvPr>
                <p:cNvSpPr/>
                <p:nvPr/>
              </p:nvSpPr>
              <p:spPr>
                <a:xfrm>
                  <a:off x="22583370" y="12928170"/>
                  <a:ext cx="211584" cy="350341"/>
                </a:xfrm>
                <a:custGeom>
                  <a:avLst/>
                  <a:gdLst>
                    <a:gd name="connsiteX0" fmla="*/ 35551 w 211584"/>
                    <a:gd name="connsiteY0" fmla="*/ 0 h 350341"/>
                    <a:gd name="connsiteX1" fmla="*/ 211585 w 211584"/>
                    <a:gd name="connsiteY1" fmla="*/ 350342 h 350341"/>
                    <a:gd name="connsiteX2" fmla="*/ 191546 w 211584"/>
                    <a:gd name="connsiteY2" fmla="*/ 344094 h 350341"/>
                    <a:gd name="connsiteX3" fmla="*/ 0 w 211584"/>
                    <a:gd name="connsiteY3" fmla="*/ 343878 h 350341"/>
                    <a:gd name="connsiteX4" fmla="*/ 431 w 211584"/>
                    <a:gd name="connsiteY4" fmla="*/ 0 h 350341"/>
                    <a:gd name="connsiteX5" fmla="*/ 35551 w 211584"/>
                    <a:gd name="connsiteY5" fmla="*/ 0 h 350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1584" h="350341">
                      <a:moveTo>
                        <a:pt x="35551" y="0"/>
                      </a:moveTo>
                      <a:lnTo>
                        <a:pt x="211585" y="350342"/>
                      </a:lnTo>
                      <a:cubicBezTo>
                        <a:pt x="205983" y="346463"/>
                        <a:pt x="199088" y="344094"/>
                        <a:pt x="191546" y="344094"/>
                      </a:cubicBezTo>
                      <a:lnTo>
                        <a:pt x="0" y="343878"/>
                      </a:lnTo>
                      <a:lnTo>
                        <a:pt x="431" y="0"/>
                      </a:lnTo>
                      <a:lnTo>
                        <a:pt x="35551" y="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6" name="Graphic 17">
                <a:extLst>
                  <a:ext uri="{FF2B5EF4-FFF2-40B4-BE49-F238E27FC236}">
                    <a16:creationId xmlns:a16="http://schemas.microsoft.com/office/drawing/2014/main" id="{006A7202-42BB-E4D8-2EE6-0A14786808BD}"/>
                  </a:ext>
                </a:extLst>
              </p:cNvPr>
              <p:cNvGrpSpPr/>
              <p:nvPr/>
            </p:nvGrpSpPr>
            <p:grpSpPr>
              <a:xfrm>
                <a:off x="22372648" y="12577611"/>
                <a:ext cx="423384" cy="214170"/>
                <a:chOff x="22372648" y="12577611"/>
                <a:chExt cx="423384" cy="214170"/>
              </a:xfrm>
              <a:grpFill/>
            </p:grpSpPr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16FE19F7-962C-055D-9253-4F0A9E402E86}"/>
                    </a:ext>
                  </a:extLst>
                </p:cNvPr>
                <p:cNvSpPr/>
                <p:nvPr/>
              </p:nvSpPr>
              <p:spPr>
                <a:xfrm>
                  <a:off x="22372648" y="12577611"/>
                  <a:ext cx="211584" cy="213954"/>
                </a:xfrm>
                <a:custGeom>
                  <a:avLst/>
                  <a:gdLst>
                    <a:gd name="connsiteX0" fmla="*/ 211585 w 211584"/>
                    <a:gd name="connsiteY0" fmla="*/ 6679 h 213954"/>
                    <a:gd name="connsiteX1" fmla="*/ 211369 w 211584"/>
                    <a:gd name="connsiteY1" fmla="*/ 213955 h 213954"/>
                    <a:gd name="connsiteX2" fmla="*/ 107516 w 211584"/>
                    <a:gd name="connsiteY2" fmla="*/ 213739 h 213954"/>
                    <a:gd name="connsiteX3" fmla="*/ 0 w 211584"/>
                    <a:gd name="connsiteY3" fmla="*/ 0 h 213954"/>
                    <a:gd name="connsiteX4" fmla="*/ 20254 w 211584"/>
                    <a:gd name="connsiteY4" fmla="*/ 6248 h 213954"/>
                    <a:gd name="connsiteX5" fmla="*/ 211585 w 211584"/>
                    <a:gd name="connsiteY5" fmla="*/ 6679 h 213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1584" h="213954">
                      <a:moveTo>
                        <a:pt x="211585" y="6679"/>
                      </a:moveTo>
                      <a:lnTo>
                        <a:pt x="211369" y="213955"/>
                      </a:lnTo>
                      <a:lnTo>
                        <a:pt x="107516" y="213739"/>
                      </a:lnTo>
                      <a:lnTo>
                        <a:pt x="0" y="0"/>
                      </a:lnTo>
                      <a:cubicBezTo>
                        <a:pt x="5817" y="3878"/>
                        <a:pt x="12712" y="6248"/>
                        <a:pt x="20254" y="6248"/>
                      </a:cubicBezTo>
                      <a:lnTo>
                        <a:pt x="211585" y="6679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A748823A-6382-A1C0-494F-2EF2269FED8F}"/>
                    </a:ext>
                  </a:extLst>
                </p:cNvPr>
                <p:cNvSpPr/>
                <p:nvPr/>
              </p:nvSpPr>
              <p:spPr>
                <a:xfrm>
                  <a:off x="22584017" y="12578257"/>
                  <a:ext cx="212015" cy="213523"/>
                </a:xfrm>
                <a:custGeom>
                  <a:avLst/>
                  <a:gdLst>
                    <a:gd name="connsiteX0" fmla="*/ 103853 w 212015"/>
                    <a:gd name="connsiteY0" fmla="*/ 213524 h 213523"/>
                    <a:gd name="connsiteX1" fmla="*/ 0 w 212015"/>
                    <a:gd name="connsiteY1" fmla="*/ 213308 h 213523"/>
                    <a:gd name="connsiteX2" fmla="*/ 216 w 212015"/>
                    <a:gd name="connsiteY2" fmla="*/ 6033 h 213523"/>
                    <a:gd name="connsiteX3" fmla="*/ 191762 w 212015"/>
                    <a:gd name="connsiteY3" fmla="*/ 6249 h 213523"/>
                    <a:gd name="connsiteX4" fmla="*/ 212015 w 212015"/>
                    <a:gd name="connsiteY4" fmla="*/ 0 h 213523"/>
                    <a:gd name="connsiteX5" fmla="*/ 103853 w 212015"/>
                    <a:gd name="connsiteY5" fmla="*/ 213524 h 213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2015" h="213523">
                      <a:moveTo>
                        <a:pt x="103853" y="213524"/>
                      </a:moveTo>
                      <a:lnTo>
                        <a:pt x="0" y="213308"/>
                      </a:lnTo>
                      <a:lnTo>
                        <a:pt x="216" y="6033"/>
                      </a:lnTo>
                      <a:lnTo>
                        <a:pt x="191762" y="6249"/>
                      </a:lnTo>
                      <a:cubicBezTo>
                        <a:pt x="199303" y="6249"/>
                        <a:pt x="206198" y="3878"/>
                        <a:pt x="212015" y="0"/>
                      </a:cubicBezTo>
                      <a:lnTo>
                        <a:pt x="103853" y="213524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F4CEC23-8BE9-5B3E-96F2-41CBE7787D01}"/>
                  </a:ext>
                </a:extLst>
              </p:cNvPr>
              <p:cNvSpPr/>
              <p:nvPr/>
            </p:nvSpPr>
            <p:spPr>
              <a:xfrm>
                <a:off x="22357080" y="12517281"/>
                <a:ext cx="454564" cy="67224"/>
              </a:xfrm>
              <a:custGeom>
                <a:avLst/>
                <a:gdLst>
                  <a:gd name="connsiteX0" fmla="*/ 450587 w 454564"/>
                  <a:gd name="connsiteY0" fmla="*/ 646 h 67224"/>
                  <a:gd name="connsiteX1" fmla="*/ 4363 w 454564"/>
                  <a:gd name="connsiteY1" fmla="*/ 0 h 67224"/>
                  <a:gd name="connsiteX2" fmla="*/ 54 w 454564"/>
                  <a:gd name="connsiteY2" fmla="*/ 30812 h 67224"/>
                  <a:gd name="connsiteX3" fmla="*/ 35821 w 454564"/>
                  <a:gd name="connsiteY3" fmla="*/ 66794 h 67224"/>
                  <a:gd name="connsiteX4" fmla="*/ 418698 w 454564"/>
                  <a:gd name="connsiteY4" fmla="*/ 67225 h 67224"/>
                  <a:gd name="connsiteX5" fmla="*/ 454465 w 454564"/>
                  <a:gd name="connsiteY5" fmla="*/ 31458 h 67224"/>
                  <a:gd name="connsiteX6" fmla="*/ 450587 w 454564"/>
                  <a:gd name="connsiteY6" fmla="*/ 646 h 6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4564" h="67224">
                    <a:moveTo>
                      <a:pt x="450587" y="646"/>
                    </a:moveTo>
                    <a:lnTo>
                      <a:pt x="4363" y="0"/>
                    </a:lnTo>
                    <a:cubicBezTo>
                      <a:pt x="-808" y="9265"/>
                      <a:pt x="54" y="16375"/>
                      <a:pt x="54" y="30812"/>
                    </a:cubicBezTo>
                    <a:cubicBezTo>
                      <a:pt x="54" y="50850"/>
                      <a:pt x="16429" y="66578"/>
                      <a:pt x="35821" y="66794"/>
                    </a:cubicBezTo>
                    <a:lnTo>
                      <a:pt x="418698" y="67225"/>
                    </a:lnTo>
                    <a:cubicBezTo>
                      <a:pt x="438305" y="67225"/>
                      <a:pt x="454465" y="51280"/>
                      <a:pt x="454465" y="31458"/>
                    </a:cubicBezTo>
                    <a:cubicBezTo>
                      <a:pt x="454465" y="17022"/>
                      <a:pt x="455542" y="10127"/>
                      <a:pt x="450587" y="646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8" name="Graphic 17">
                <a:extLst>
                  <a:ext uri="{FF2B5EF4-FFF2-40B4-BE49-F238E27FC236}">
                    <a16:creationId xmlns:a16="http://schemas.microsoft.com/office/drawing/2014/main" id="{7517E1B9-A67C-0661-B019-551B489A2AB0}"/>
                  </a:ext>
                </a:extLst>
              </p:cNvPr>
              <p:cNvGrpSpPr/>
              <p:nvPr/>
            </p:nvGrpSpPr>
            <p:grpSpPr>
              <a:xfrm>
                <a:off x="22480172" y="12791566"/>
                <a:ext cx="207697" cy="136604"/>
                <a:chOff x="22480172" y="12791566"/>
                <a:chExt cx="207697" cy="136604"/>
              </a:xfrm>
              <a:grpFill/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EB0A81C3-6626-42D9-44AF-53FE810E991D}"/>
                    </a:ext>
                  </a:extLst>
                </p:cNvPr>
                <p:cNvSpPr/>
                <p:nvPr/>
              </p:nvSpPr>
              <p:spPr>
                <a:xfrm>
                  <a:off x="22480172" y="12791566"/>
                  <a:ext cx="103853" cy="136604"/>
                </a:xfrm>
                <a:custGeom>
                  <a:avLst/>
                  <a:gdLst>
                    <a:gd name="connsiteX0" fmla="*/ 103853 w 103853"/>
                    <a:gd name="connsiteY0" fmla="*/ 0 h 136604"/>
                    <a:gd name="connsiteX1" fmla="*/ 103638 w 103853"/>
                    <a:gd name="connsiteY1" fmla="*/ 136604 h 136604"/>
                    <a:gd name="connsiteX2" fmla="*/ 68733 w 103853"/>
                    <a:gd name="connsiteY2" fmla="*/ 136388 h 136604"/>
                    <a:gd name="connsiteX3" fmla="*/ 0 w 103853"/>
                    <a:gd name="connsiteY3" fmla="*/ 0 h 136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853" h="136604">
                      <a:moveTo>
                        <a:pt x="103853" y="0"/>
                      </a:moveTo>
                      <a:lnTo>
                        <a:pt x="103638" y="136604"/>
                      </a:lnTo>
                      <a:lnTo>
                        <a:pt x="68733" y="1363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ED0BCD3B-EFAA-DF30-5B6B-D20164C58E6D}"/>
                    </a:ext>
                  </a:extLst>
                </p:cNvPr>
                <p:cNvSpPr/>
                <p:nvPr/>
              </p:nvSpPr>
              <p:spPr>
                <a:xfrm>
                  <a:off x="22583801" y="12791566"/>
                  <a:ext cx="104068" cy="136604"/>
                </a:xfrm>
                <a:custGeom>
                  <a:avLst/>
                  <a:gdLst>
                    <a:gd name="connsiteX0" fmla="*/ 104069 w 104068"/>
                    <a:gd name="connsiteY0" fmla="*/ 216 h 136604"/>
                    <a:gd name="connsiteX1" fmla="*/ 35121 w 104068"/>
                    <a:gd name="connsiteY1" fmla="*/ 136604 h 136604"/>
                    <a:gd name="connsiteX2" fmla="*/ 0 w 104068"/>
                    <a:gd name="connsiteY2" fmla="*/ 136604 h 136604"/>
                    <a:gd name="connsiteX3" fmla="*/ 216 w 104068"/>
                    <a:gd name="connsiteY3" fmla="*/ 0 h 136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068" h="136604">
                      <a:moveTo>
                        <a:pt x="104069" y="216"/>
                      </a:moveTo>
                      <a:lnTo>
                        <a:pt x="35121" y="136604"/>
                      </a:lnTo>
                      <a:lnTo>
                        <a:pt x="0" y="136604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9" name="Graphic 17">
                <a:extLst>
                  <a:ext uri="{FF2B5EF4-FFF2-40B4-BE49-F238E27FC236}">
                    <a16:creationId xmlns:a16="http://schemas.microsoft.com/office/drawing/2014/main" id="{781BC3FF-3BA2-CA59-CD37-C1E2ECA676AF}"/>
                  </a:ext>
                </a:extLst>
              </p:cNvPr>
              <p:cNvGrpSpPr/>
              <p:nvPr/>
            </p:nvGrpSpPr>
            <p:grpSpPr>
              <a:xfrm>
                <a:off x="22377388" y="12928038"/>
                <a:ext cx="411965" cy="344225"/>
                <a:chOff x="22377388" y="12928038"/>
                <a:chExt cx="411965" cy="344225"/>
              </a:xfrm>
              <a:grpFill/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8F362447-E7A9-9004-097B-2CFCC97EDA4F}"/>
                    </a:ext>
                  </a:extLst>
                </p:cNvPr>
                <p:cNvSpPr/>
                <p:nvPr/>
              </p:nvSpPr>
              <p:spPr>
                <a:xfrm rot="-5395451">
                  <a:off x="22462713" y="13014102"/>
                  <a:ext cx="206844" cy="34905"/>
                </a:xfrm>
                <a:custGeom>
                  <a:avLst/>
                  <a:gdLst>
                    <a:gd name="connsiteX0" fmla="*/ 0 w 206844"/>
                    <a:gd name="connsiteY0" fmla="*/ 0 h 34905"/>
                    <a:gd name="connsiteX1" fmla="*/ 206845 w 206844"/>
                    <a:gd name="connsiteY1" fmla="*/ 0 h 34905"/>
                    <a:gd name="connsiteX2" fmla="*/ 206845 w 206844"/>
                    <a:gd name="connsiteY2" fmla="*/ 34905 h 34905"/>
                    <a:gd name="connsiteX3" fmla="*/ 0 w 206844"/>
                    <a:gd name="connsiteY3" fmla="*/ 34905 h 34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6844" h="34905">
                      <a:moveTo>
                        <a:pt x="0" y="0"/>
                      </a:moveTo>
                      <a:lnTo>
                        <a:pt x="206845" y="0"/>
                      </a:lnTo>
                      <a:lnTo>
                        <a:pt x="206845" y="34905"/>
                      </a:lnTo>
                      <a:lnTo>
                        <a:pt x="0" y="34905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BF83FC43-5193-B362-A6E5-3144F61ADEB7}"/>
                    </a:ext>
                  </a:extLst>
                </p:cNvPr>
                <p:cNvSpPr/>
                <p:nvPr/>
              </p:nvSpPr>
              <p:spPr>
                <a:xfrm>
                  <a:off x="22377388" y="13134798"/>
                  <a:ext cx="206197" cy="137249"/>
                </a:xfrm>
                <a:custGeom>
                  <a:avLst/>
                  <a:gdLst>
                    <a:gd name="connsiteX0" fmla="*/ 171293 w 206197"/>
                    <a:gd name="connsiteY0" fmla="*/ 0 h 137249"/>
                    <a:gd name="connsiteX1" fmla="*/ 0 w 206197"/>
                    <a:gd name="connsiteY1" fmla="*/ 136820 h 137249"/>
                    <a:gd name="connsiteX2" fmla="*/ 205983 w 206197"/>
                    <a:gd name="connsiteY2" fmla="*/ 137250 h 137249"/>
                    <a:gd name="connsiteX3" fmla="*/ 206198 w 206197"/>
                    <a:gd name="connsiteY3" fmla="*/ 0 h 137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6197" h="137249">
                      <a:moveTo>
                        <a:pt x="171293" y="0"/>
                      </a:moveTo>
                      <a:lnTo>
                        <a:pt x="0" y="136820"/>
                      </a:lnTo>
                      <a:lnTo>
                        <a:pt x="205983" y="137250"/>
                      </a:lnTo>
                      <a:lnTo>
                        <a:pt x="206198" y="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E00740CE-6455-9A01-975C-95EBB2CD29C7}"/>
                    </a:ext>
                  </a:extLst>
                </p:cNvPr>
                <p:cNvSpPr/>
                <p:nvPr/>
              </p:nvSpPr>
              <p:spPr>
                <a:xfrm rot="-5395451">
                  <a:off x="22497884" y="13014031"/>
                  <a:ext cx="206844" cy="34905"/>
                </a:xfrm>
                <a:custGeom>
                  <a:avLst/>
                  <a:gdLst>
                    <a:gd name="connsiteX0" fmla="*/ 0 w 206844"/>
                    <a:gd name="connsiteY0" fmla="*/ 0 h 34905"/>
                    <a:gd name="connsiteX1" fmla="*/ 206845 w 206844"/>
                    <a:gd name="connsiteY1" fmla="*/ 0 h 34905"/>
                    <a:gd name="connsiteX2" fmla="*/ 206845 w 206844"/>
                    <a:gd name="connsiteY2" fmla="*/ 34905 h 34905"/>
                    <a:gd name="connsiteX3" fmla="*/ 0 w 206844"/>
                    <a:gd name="connsiteY3" fmla="*/ 34905 h 34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6844" h="34905">
                      <a:moveTo>
                        <a:pt x="0" y="0"/>
                      </a:moveTo>
                      <a:lnTo>
                        <a:pt x="206845" y="0"/>
                      </a:lnTo>
                      <a:lnTo>
                        <a:pt x="206845" y="34905"/>
                      </a:lnTo>
                      <a:lnTo>
                        <a:pt x="0" y="34905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382BD2DE-7A14-B2C8-2778-D46557492ED0}"/>
                    </a:ext>
                  </a:extLst>
                </p:cNvPr>
                <p:cNvSpPr/>
                <p:nvPr/>
              </p:nvSpPr>
              <p:spPr>
                <a:xfrm>
                  <a:off x="22583370" y="13134798"/>
                  <a:ext cx="205982" cy="137465"/>
                </a:xfrm>
                <a:custGeom>
                  <a:avLst/>
                  <a:gdLst>
                    <a:gd name="connsiteX0" fmla="*/ 35121 w 205982"/>
                    <a:gd name="connsiteY0" fmla="*/ 216 h 137465"/>
                    <a:gd name="connsiteX1" fmla="*/ 205983 w 205982"/>
                    <a:gd name="connsiteY1" fmla="*/ 137465 h 137465"/>
                    <a:gd name="connsiteX2" fmla="*/ 0 w 205982"/>
                    <a:gd name="connsiteY2" fmla="*/ 137250 h 137465"/>
                    <a:gd name="connsiteX3" fmla="*/ 215 w 205982"/>
                    <a:gd name="connsiteY3" fmla="*/ 0 h 137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5982" h="137465">
                      <a:moveTo>
                        <a:pt x="35121" y="216"/>
                      </a:moveTo>
                      <a:lnTo>
                        <a:pt x="205983" y="137465"/>
                      </a:lnTo>
                      <a:lnTo>
                        <a:pt x="0" y="137250"/>
                      </a:lnTo>
                      <a:lnTo>
                        <a:pt x="215" y="0"/>
                      </a:ln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29780A3-59EA-15DE-461F-D02DCBD8981B}"/>
                  </a:ext>
                </a:extLst>
              </p:cNvPr>
              <p:cNvSpPr/>
              <p:nvPr/>
            </p:nvSpPr>
            <p:spPr>
              <a:xfrm>
                <a:off x="22341586" y="13269894"/>
                <a:ext cx="483320" cy="60113"/>
              </a:xfrm>
              <a:custGeom>
                <a:avLst/>
                <a:gdLst>
                  <a:gd name="connsiteX0" fmla="*/ 466082 w 483320"/>
                  <a:gd name="connsiteY0" fmla="*/ 7325 h 60113"/>
                  <a:gd name="connsiteX1" fmla="*/ 444750 w 483320"/>
                  <a:gd name="connsiteY1" fmla="*/ 646 h 60113"/>
                  <a:gd name="connsiteX2" fmla="*/ 39034 w 483320"/>
                  <a:gd name="connsiteY2" fmla="*/ 0 h 60113"/>
                  <a:gd name="connsiteX3" fmla="*/ 17488 w 483320"/>
                  <a:gd name="connsiteY3" fmla="*/ 6679 h 60113"/>
                  <a:gd name="connsiteX4" fmla="*/ 1328 w 483320"/>
                  <a:gd name="connsiteY4" fmla="*/ 59468 h 60113"/>
                  <a:gd name="connsiteX5" fmla="*/ 481810 w 483320"/>
                  <a:gd name="connsiteY5" fmla="*/ 60114 h 60113"/>
                  <a:gd name="connsiteX6" fmla="*/ 466082 w 483320"/>
                  <a:gd name="connsiteY6" fmla="*/ 7325 h 60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3320" h="60113">
                    <a:moveTo>
                      <a:pt x="466082" y="7325"/>
                    </a:moveTo>
                    <a:cubicBezTo>
                      <a:pt x="460049" y="3017"/>
                      <a:pt x="452723" y="646"/>
                      <a:pt x="444750" y="646"/>
                    </a:cubicBezTo>
                    <a:lnTo>
                      <a:pt x="39034" y="0"/>
                    </a:lnTo>
                    <a:cubicBezTo>
                      <a:pt x="31062" y="0"/>
                      <a:pt x="23736" y="2370"/>
                      <a:pt x="17488" y="6679"/>
                    </a:cubicBezTo>
                    <a:cubicBezTo>
                      <a:pt x="6068" y="14436"/>
                      <a:pt x="-3628" y="29950"/>
                      <a:pt x="1328" y="59468"/>
                    </a:cubicBezTo>
                    <a:lnTo>
                      <a:pt x="481810" y="60114"/>
                    </a:lnTo>
                    <a:cubicBezTo>
                      <a:pt x="487197" y="30811"/>
                      <a:pt x="477286" y="15083"/>
                      <a:pt x="466082" y="7325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aphic 17">
              <a:extLst>
                <a:ext uri="{FF2B5EF4-FFF2-40B4-BE49-F238E27FC236}">
                  <a16:creationId xmlns:a16="http://schemas.microsoft.com/office/drawing/2014/main" id="{0FA2F8F6-D7FC-6171-BDA1-5AFF18D9A3FD}"/>
                </a:ext>
              </a:extLst>
            </p:cNvPr>
            <p:cNvGrpSpPr/>
            <p:nvPr/>
          </p:nvGrpSpPr>
          <p:grpSpPr>
            <a:xfrm>
              <a:off x="35141663" y="4713641"/>
              <a:ext cx="879562" cy="1282784"/>
              <a:chOff x="22496208" y="6518714"/>
              <a:chExt cx="622908" cy="908471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8DEB523-DF6C-528F-AD35-5BAE931CAE6A}"/>
                  </a:ext>
                </a:extLst>
              </p:cNvPr>
              <p:cNvSpPr/>
              <p:nvPr/>
            </p:nvSpPr>
            <p:spPr>
              <a:xfrm>
                <a:off x="22496208" y="6518714"/>
                <a:ext cx="622908" cy="737824"/>
              </a:xfrm>
              <a:custGeom>
                <a:avLst/>
                <a:gdLst>
                  <a:gd name="connsiteX0" fmla="*/ 622157 w 622908"/>
                  <a:gd name="connsiteY0" fmla="*/ 301512 h 737824"/>
                  <a:gd name="connsiteX1" fmla="*/ 304780 w 622908"/>
                  <a:gd name="connsiteY1" fmla="*/ 79 h 737824"/>
                  <a:gd name="connsiteX2" fmla="*/ 115 w 622908"/>
                  <a:gd name="connsiteY2" fmla="*/ 314655 h 737824"/>
                  <a:gd name="connsiteX3" fmla="*/ 215147 w 622908"/>
                  <a:gd name="connsiteY3" fmla="*/ 737824 h 737824"/>
                  <a:gd name="connsiteX4" fmla="*/ 425008 w 622908"/>
                  <a:gd name="connsiteY4" fmla="*/ 733515 h 737824"/>
                  <a:gd name="connsiteX5" fmla="*/ 622157 w 622908"/>
                  <a:gd name="connsiteY5" fmla="*/ 301512 h 73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2908" h="737824">
                    <a:moveTo>
                      <a:pt x="622157" y="301512"/>
                    </a:moveTo>
                    <a:cubicBezTo>
                      <a:pt x="610737" y="134959"/>
                      <a:pt x="482321" y="-3799"/>
                      <a:pt x="304780" y="79"/>
                    </a:cubicBezTo>
                    <a:cubicBezTo>
                      <a:pt x="127023" y="3958"/>
                      <a:pt x="4640" y="147887"/>
                      <a:pt x="115" y="314655"/>
                    </a:cubicBezTo>
                    <a:cubicBezTo>
                      <a:pt x="-5056" y="511804"/>
                      <a:pt x="165376" y="563084"/>
                      <a:pt x="215147" y="737824"/>
                    </a:cubicBezTo>
                    <a:lnTo>
                      <a:pt x="425008" y="733515"/>
                    </a:lnTo>
                    <a:cubicBezTo>
                      <a:pt x="467024" y="558559"/>
                      <a:pt x="635515" y="496506"/>
                      <a:pt x="622157" y="301512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B04F708B-9553-D741-1F30-FFA5257B93D6}"/>
                  </a:ext>
                </a:extLst>
              </p:cNvPr>
              <p:cNvSpPr/>
              <p:nvPr/>
            </p:nvSpPr>
            <p:spPr>
              <a:xfrm>
                <a:off x="22616752" y="6687271"/>
                <a:ext cx="93756" cy="93755"/>
              </a:xfrm>
              <a:custGeom>
                <a:avLst/>
                <a:gdLst>
                  <a:gd name="connsiteX0" fmla="*/ 93741 w 93756"/>
                  <a:gd name="connsiteY0" fmla="*/ 45693 h 93755"/>
                  <a:gd name="connsiteX1" fmla="*/ 47848 w 93756"/>
                  <a:gd name="connsiteY1" fmla="*/ 93741 h 93755"/>
                  <a:gd name="connsiteX2" fmla="*/ 15 w 93756"/>
                  <a:gd name="connsiteY2" fmla="*/ 47848 h 93755"/>
                  <a:gd name="connsiteX3" fmla="*/ 45693 w 93756"/>
                  <a:gd name="connsiteY3" fmla="*/ 15 h 93755"/>
                  <a:gd name="connsiteX4" fmla="*/ 93741 w 93756"/>
                  <a:gd name="connsiteY4" fmla="*/ 45693 h 9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756" h="93755">
                    <a:moveTo>
                      <a:pt x="93741" y="45693"/>
                    </a:moveTo>
                    <a:cubicBezTo>
                      <a:pt x="94388" y="71548"/>
                      <a:pt x="73919" y="93095"/>
                      <a:pt x="47848" y="93741"/>
                    </a:cubicBezTo>
                    <a:cubicBezTo>
                      <a:pt x="21993" y="94388"/>
                      <a:pt x="446" y="73703"/>
                      <a:pt x="15" y="47848"/>
                    </a:cubicBezTo>
                    <a:cubicBezTo>
                      <a:pt x="-631" y="21992"/>
                      <a:pt x="19838" y="446"/>
                      <a:pt x="45693" y="15"/>
                    </a:cubicBezTo>
                    <a:cubicBezTo>
                      <a:pt x="71549" y="-631"/>
                      <a:pt x="93095" y="19837"/>
                      <a:pt x="93741" y="45693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4F3BD5D-0016-570A-A233-827596D0B6F5}"/>
                  </a:ext>
                </a:extLst>
              </p:cNvPr>
              <p:cNvSpPr/>
              <p:nvPr/>
            </p:nvSpPr>
            <p:spPr>
              <a:xfrm rot="-80453">
                <a:off x="22687496" y="7254434"/>
                <a:ext cx="257902" cy="68084"/>
              </a:xfrm>
              <a:custGeom>
                <a:avLst/>
                <a:gdLst>
                  <a:gd name="connsiteX0" fmla="*/ 0 w 257902"/>
                  <a:gd name="connsiteY0" fmla="*/ 0 h 68084"/>
                  <a:gd name="connsiteX1" fmla="*/ 257903 w 257902"/>
                  <a:gd name="connsiteY1" fmla="*/ 0 h 68084"/>
                  <a:gd name="connsiteX2" fmla="*/ 257903 w 257902"/>
                  <a:gd name="connsiteY2" fmla="*/ 68085 h 68084"/>
                  <a:gd name="connsiteX3" fmla="*/ 0 w 257902"/>
                  <a:gd name="connsiteY3" fmla="*/ 68085 h 68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902" h="68084">
                    <a:moveTo>
                      <a:pt x="0" y="0"/>
                    </a:moveTo>
                    <a:lnTo>
                      <a:pt x="257903" y="0"/>
                    </a:lnTo>
                    <a:lnTo>
                      <a:pt x="257903" y="68085"/>
                    </a:lnTo>
                    <a:lnTo>
                      <a:pt x="0" y="68085"/>
                    </a:lnTo>
                    <a:close/>
                  </a:path>
                </a:pathLst>
              </a:custGeom>
              <a:grpFill/>
              <a:ln w="215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E70A80E-C9D4-DFF7-569D-92DB912A56E5}"/>
                  </a:ext>
                </a:extLst>
              </p:cNvPr>
              <p:cNvSpPr/>
              <p:nvPr/>
            </p:nvSpPr>
            <p:spPr>
              <a:xfrm>
                <a:off x="22706399" y="7305664"/>
                <a:ext cx="224296" cy="121520"/>
              </a:xfrm>
              <a:custGeom>
                <a:avLst/>
                <a:gdLst>
                  <a:gd name="connsiteX0" fmla="*/ 0 w 224296"/>
                  <a:gd name="connsiteY0" fmla="*/ 5171 h 121520"/>
                  <a:gd name="connsiteX1" fmla="*/ 34259 w 224296"/>
                  <a:gd name="connsiteY1" fmla="*/ 121521 h 121520"/>
                  <a:gd name="connsiteX2" fmla="*/ 195641 w 224296"/>
                  <a:gd name="connsiteY2" fmla="*/ 117858 h 121520"/>
                  <a:gd name="connsiteX3" fmla="*/ 224297 w 224296"/>
                  <a:gd name="connsiteY3" fmla="*/ 0 h 121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296" h="121520">
                    <a:moveTo>
                      <a:pt x="0" y="5171"/>
                    </a:moveTo>
                    <a:lnTo>
                      <a:pt x="34259" y="121521"/>
                    </a:lnTo>
                    <a:lnTo>
                      <a:pt x="195641" y="117858"/>
                    </a:lnTo>
                    <a:lnTo>
                      <a:pt x="224297" y="0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5" name="Graphic 17">
              <a:extLst>
                <a:ext uri="{FF2B5EF4-FFF2-40B4-BE49-F238E27FC236}">
                  <a16:creationId xmlns:a16="http://schemas.microsoft.com/office/drawing/2014/main" id="{2C4FB094-DAF4-7289-5357-A7FEB5210CC1}"/>
                </a:ext>
              </a:extLst>
            </p:cNvPr>
            <p:cNvGrpSpPr/>
            <p:nvPr/>
          </p:nvGrpSpPr>
          <p:grpSpPr>
            <a:xfrm>
              <a:off x="38750710" y="4764865"/>
              <a:ext cx="1106212" cy="1168277"/>
              <a:chOff x="25052144" y="6554991"/>
              <a:chExt cx="783422" cy="827377"/>
            </a:xfrm>
            <a:grp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1712115-88DD-47F7-1B94-3F180A9EE870}"/>
                  </a:ext>
                </a:extLst>
              </p:cNvPr>
              <p:cNvSpPr/>
              <p:nvPr/>
            </p:nvSpPr>
            <p:spPr>
              <a:xfrm>
                <a:off x="25067873" y="6554991"/>
                <a:ext cx="751966" cy="544043"/>
              </a:xfrm>
              <a:custGeom>
                <a:avLst/>
                <a:gdLst>
                  <a:gd name="connsiteX0" fmla="*/ 375767 w 751966"/>
                  <a:gd name="connsiteY0" fmla="*/ 0 h 544043"/>
                  <a:gd name="connsiteX1" fmla="*/ 0 w 751966"/>
                  <a:gd name="connsiteY1" fmla="*/ 271699 h 544043"/>
                  <a:gd name="connsiteX2" fmla="*/ 375767 w 751966"/>
                  <a:gd name="connsiteY2" fmla="*/ 544044 h 544043"/>
                  <a:gd name="connsiteX3" fmla="*/ 751966 w 751966"/>
                  <a:gd name="connsiteY3" fmla="*/ 271914 h 544043"/>
                  <a:gd name="connsiteX4" fmla="*/ 375767 w 751966"/>
                  <a:gd name="connsiteY4" fmla="*/ 0 h 544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1966" h="544043">
                    <a:moveTo>
                      <a:pt x="375767" y="0"/>
                    </a:moveTo>
                    <a:cubicBezTo>
                      <a:pt x="374475" y="862"/>
                      <a:pt x="1078" y="270621"/>
                      <a:pt x="0" y="271699"/>
                    </a:cubicBezTo>
                    <a:cubicBezTo>
                      <a:pt x="2155" y="273638"/>
                      <a:pt x="375767" y="544044"/>
                      <a:pt x="375767" y="544044"/>
                    </a:cubicBezTo>
                    <a:cubicBezTo>
                      <a:pt x="375767" y="544044"/>
                      <a:pt x="749812" y="273853"/>
                      <a:pt x="751966" y="271914"/>
                    </a:cubicBezTo>
                    <a:cubicBezTo>
                      <a:pt x="748734" y="269544"/>
                      <a:pt x="379861" y="3016"/>
                      <a:pt x="375767" y="0"/>
                    </a:cubicBez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7" name="Graphic 17">
                <a:extLst>
                  <a:ext uri="{FF2B5EF4-FFF2-40B4-BE49-F238E27FC236}">
                    <a16:creationId xmlns:a16="http://schemas.microsoft.com/office/drawing/2014/main" id="{7AB770B1-C8A5-6401-17AF-E9E85CEC41A7}"/>
                  </a:ext>
                </a:extLst>
              </p:cNvPr>
              <p:cNvGrpSpPr/>
              <p:nvPr/>
            </p:nvGrpSpPr>
            <p:grpSpPr>
              <a:xfrm>
                <a:off x="25052144" y="6826905"/>
                <a:ext cx="783422" cy="544474"/>
                <a:chOff x="25052144" y="6826905"/>
                <a:chExt cx="783422" cy="544474"/>
              </a:xfrm>
              <a:grp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9F99A87-0DA7-A905-24C7-6CFEDC421E22}"/>
                    </a:ext>
                  </a:extLst>
                </p:cNvPr>
                <p:cNvSpPr/>
                <p:nvPr/>
              </p:nvSpPr>
              <p:spPr>
                <a:xfrm>
                  <a:off x="25052144" y="6827121"/>
                  <a:ext cx="391711" cy="544259"/>
                </a:xfrm>
                <a:custGeom>
                  <a:avLst/>
                  <a:gdLst>
                    <a:gd name="connsiteX0" fmla="*/ 15514 w 391711"/>
                    <a:gd name="connsiteY0" fmla="*/ 0 h 544259"/>
                    <a:gd name="connsiteX1" fmla="*/ 391711 w 391711"/>
                    <a:gd name="connsiteY1" fmla="*/ 272130 h 544259"/>
                    <a:gd name="connsiteX2" fmla="*/ 15514 w 391711"/>
                    <a:gd name="connsiteY2" fmla="*/ 544260 h 544259"/>
                    <a:gd name="connsiteX3" fmla="*/ 0 w 391711"/>
                    <a:gd name="connsiteY3" fmla="*/ 510216 h 544259"/>
                    <a:gd name="connsiteX4" fmla="*/ 0 w 391711"/>
                    <a:gd name="connsiteY4" fmla="*/ 34259 h 544259"/>
                    <a:gd name="connsiteX5" fmla="*/ 15514 w 391711"/>
                    <a:gd name="connsiteY5" fmla="*/ 0 h 544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711" h="544259">
                      <a:moveTo>
                        <a:pt x="15514" y="0"/>
                      </a:moveTo>
                      <a:cubicBezTo>
                        <a:pt x="17668" y="1939"/>
                        <a:pt x="391711" y="272130"/>
                        <a:pt x="391711" y="272130"/>
                      </a:cubicBezTo>
                      <a:lnTo>
                        <a:pt x="15514" y="544260"/>
                      </a:lnTo>
                      <a:cubicBezTo>
                        <a:pt x="6034" y="536072"/>
                        <a:pt x="0" y="523790"/>
                        <a:pt x="0" y="510216"/>
                      </a:cubicBezTo>
                      <a:lnTo>
                        <a:pt x="0" y="34259"/>
                      </a:lnTo>
                      <a:cubicBezTo>
                        <a:pt x="0" y="20469"/>
                        <a:pt x="6034" y="8403"/>
                        <a:pt x="15514" y="0"/>
                      </a:cubicBez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142FFEE6-17AC-C065-6D45-EEE3E819F0C4}"/>
                    </a:ext>
                  </a:extLst>
                </p:cNvPr>
                <p:cNvSpPr/>
                <p:nvPr/>
              </p:nvSpPr>
              <p:spPr>
                <a:xfrm>
                  <a:off x="25443856" y="6826905"/>
                  <a:ext cx="391711" cy="544259"/>
                </a:xfrm>
                <a:custGeom>
                  <a:avLst/>
                  <a:gdLst>
                    <a:gd name="connsiteX0" fmla="*/ 391711 w 391711"/>
                    <a:gd name="connsiteY0" fmla="*/ 34259 h 544259"/>
                    <a:gd name="connsiteX1" fmla="*/ 391711 w 391711"/>
                    <a:gd name="connsiteY1" fmla="*/ 510216 h 544259"/>
                    <a:gd name="connsiteX2" fmla="*/ 376199 w 391711"/>
                    <a:gd name="connsiteY2" fmla="*/ 544259 h 544259"/>
                    <a:gd name="connsiteX3" fmla="*/ 0 w 391711"/>
                    <a:gd name="connsiteY3" fmla="*/ 272130 h 544259"/>
                    <a:gd name="connsiteX4" fmla="*/ 376199 w 391711"/>
                    <a:gd name="connsiteY4" fmla="*/ 0 h 544259"/>
                    <a:gd name="connsiteX5" fmla="*/ 391711 w 391711"/>
                    <a:gd name="connsiteY5" fmla="*/ 34259 h 544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711" h="544259">
                      <a:moveTo>
                        <a:pt x="391711" y="34259"/>
                      </a:moveTo>
                      <a:lnTo>
                        <a:pt x="391711" y="510216"/>
                      </a:lnTo>
                      <a:cubicBezTo>
                        <a:pt x="391711" y="523791"/>
                        <a:pt x="385679" y="536072"/>
                        <a:pt x="376199" y="544259"/>
                      </a:cubicBezTo>
                      <a:lnTo>
                        <a:pt x="0" y="272130"/>
                      </a:lnTo>
                      <a:cubicBezTo>
                        <a:pt x="0" y="272130"/>
                        <a:pt x="374043" y="1939"/>
                        <a:pt x="376199" y="0"/>
                      </a:cubicBezTo>
                      <a:cubicBezTo>
                        <a:pt x="375767" y="0"/>
                        <a:pt x="391497" y="17668"/>
                        <a:pt x="391711" y="34259"/>
                      </a:cubicBezTo>
                      <a:close/>
                    </a:path>
                  </a:pathLst>
                </a:custGeom>
                <a:grpFill/>
                <a:ln w="21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7889791-553D-98C9-70AC-5C2771C935A9}"/>
                  </a:ext>
                </a:extLst>
              </p:cNvPr>
              <p:cNvSpPr/>
              <p:nvPr/>
            </p:nvSpPr>
            <p:spPr>
              <a:xfrm>
                <a:off x="25067873" y="7099035"/>
                <a:ext cx="752181" cy="283333"/>
              </a:xfrm>
              <a:custGeom>
                <a:avLst/>
                <a:gdLst>
                  <a:gd name="connsiteX0" fmla="*/ 752182 w 752181"/>
                  <a:gd name="connsiteY0" fmla="*/ 272129 h 283333"/>
                  <a:gd name="connsiteX1" fmla="*/ 722448 w 752181"/>
                  <a:gd name="connsiteY1" fmla="*/ 283334 h 283333"/>
                  <a:gd name="connsiteX2" fmla="*/ 29734 w 752181"/>
                  <a:gd name="connsiteY2" fmla="*/ 283334 h 283333"/>
                  <a:gd name="connsiteX3" fmla="*/ 0 w 752181"/>
                  <a:gd name="connsiteY3" fmla="*/ 272129 h 283333"/>
                  <a:gd name="connsiteX4" fmla="*/ 376199 w 752181"/>
                  <a:gd name="connsiteY4" fmla="*/ 0 h 283333"/>
                  <a:gd name="connsiteX5" fmla="*/ 752182 w 752181"/>
                  <a:gd name="connsiteY5" fmla="*/ 272129 h 28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2181" h="283333">
                    <a:moveTo>
                      <a:pt x="752182" y="272129"/>
                    </a:moveTo>
                    <a:cubicBezTo>
                      <a:pt x="744210" y="279024"/>
                      <a:pt x="733867" y="283334"/>
                      <a:pt x="722448" y="283334"/>
                    </a:cubicBezTo>
                    <a:lnTo>
                      <a:pt x="29734" y="283334"/>
                    </a:lnTo>
                    <a:cubicBezTo>
                      <a:pt x="18315" y="283334"/>
                      <a:pt x="7973" y="279024"/>
                      <a:pt x="0" y="272129"/>
                    </a:cubicBezTo>
                    <a:lnTo>
                      <a:pt x="376199" y="0"/>
                    </a:lnTo>
                    <a:lnTo>
                      <a:pt x="752182" y="272129"/>
                    </a:lnTo>
                    <a:close/>
                  </a:path>
                </a:pathLst>
              </a:custGeom>
              <a:grpFill/>
              <a:ln w="21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3556" name="Picture 6" descr="Intellectual property - Free security icons">
            <a:extLst>
              <a:ext uri="{FF2B5EF4-FFF2-40B4-BE49-F238E27FC236}">
                <a16:creationId xmlns:a16="http://schemas.microsoft.com/office/drawing/2014/main" id="{C3AA014A-8FE5-788C-9DC7-795D9B279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60" y="1801222"/>
            <a:ext cx="1491902" cy="14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66" name="Group 3565">
            <a:extLst>
              <a:ext uri="{FF2B5EF4-FFF2-40B4-BE49-F238E27FC236}">
                <a16:creationId xmlns:a16="http://schemas.microsoft.com/office/drawing/2014/main" id="{CED555B4-76DF-CCAD-E083-983C69EB2E3D}"/>
              </a:ext>
            </a:extLst>
          </p:cNvPr>
          <p:cNvGrpSpPr/>
          <p:nvPr/>
        </p:nvGrpSpPr>
        <p:grpSpPr>
          <a:xfrm>
            <a:off x="5217487" y="1611999"/>
            <a:ext cx="1957932" cy="1644225"/>
            <a:chOff x="4301353" y="2067359"/>
            <a:chExt cx="2283691" cy="2283691"/>
          </a:xfrm>
        </p:grpSpPr>
        <p:grpSp>
          <p:nvGrpSpPr>
            <p:cNvPr id="3562" name="Group 3561">
              <a:extLst>
                <a:ext uri="{FF2B5EF4-FFF2-40B4-BE49-F238E27FC236}">
                  <a16:creationId xmlns:a16="http://schemas.microsoft.com/office/drawing/2014/main" id="{3D6C38D6-0D24-517C-8E41-F175A6DEF1CF}"/>
                </a:ext>
              </a:extLst>
            </p:cNvPr>
            <p:cNvGrpSpPr/>
            <p:nvPr/>
          </p:nvGrpSpPr>
          <p:grpSpPr>
            <a:xfrm>
              <a:off x="4301353" y="2067359"/>
              <a:ext cx="2283691" cy="2283691"/>
              <a:chOff x="3067214" y="1936419"/>
              <a:chExt cx="2283691" cy="2283691"/>
            </a:xfrm>
          </p:grpSpPr>
          <p:pic>
            <p:nvPicPr>
              <p:cNvPr id="3555" name="Picture 4" descr="Icon Of Entrepreneur PNG Images | PSD Free Download - Pikbest">
                <a:extLst>
                  <a:ext uri="{FF2B5EF4-FFF2-40B4-BE49-F238E27FC236}">
                    <a16:creationId xmlns:a16="http://schemas.microsoft.com/office/drawing/2014/main" id="{7FE8BB08-2185-1081-DFEE-4275C235F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7214" y="1936419"/>
                <a:ext cx="2283691" cy="22836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61" name="Oval 3560">
                <a:extLst>
                  <a:ext uri="{FF2B5EF4-FFF2-40B4-BE49-F238E27FC236}">
                    <a16:creationId xmlns:a16="http://schemas.microsoft.com/office/drawing/2014/main" id="{5335997B-3E4A-85D8-333E-3F48C04591E1}"/>
                  </a:ext>
                </a:extLst>
              </p:cNvPr>
              <p:cNvSpPr/>
              <p:nvPr/>
            </p:nvSpPr>
            <p:spPr>
              <a:xfrm>
                <a:off x="4029728" y="2470594"/>
                <a:ext cx="430570" cy="517302"/>
              </a:xfrm>
              <a:prstGeom prst="ellipse">
                <a:avLst/>
              </a:prstGeom>
              <a:solidFill>
                <a:srgbClr val="FFD16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3560" name="Picture 10" descr="Rupee Indian Currency Vector Coin 5567661 Vector Art At, 53% OFF">
              <a:extLst>
                <a:ext uri="{FF2B5EF4-FFF2-40B4-BE49-F238E27FC236}">
                  <a16:creationId xmlns:a16="http://schemas.microsoft.com/office/drawing/2014/main" id="{EBBFDA55-9C81-097B-9D34-5F179677EB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19"/>
            <a:stretch/>
          </p:blipFill>
          <p:spPr bwMode="auto">
            <a:xfrm>
              <a:off x="4799102" y="2455945"/>
              <a:ext cx="1152147" cy="730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67" name="Group 3566">
            <a:extLst>
              <a:ext uri="{FF2B5EF4-FFF2-40B4-BE49-F238E27FC236}">
                <a16:creationId xmlns:a16="http://schemas.microsoft.com/office/drawing/2014/main" id="{1A469BF9-8EED-8ABF-D3F0-5B9E5C65B2E4}"/>
              </a:ext>
            </a:extLst>
          </p:cNvPr>
          <p:cNvGrpSpPr/>
          <p:nvPr/>
        </p:nvGrpSpPr>
        <p:grpSpPr>
          <a:xfrm>
            <a:off x="9724149" y="1887534"/>
            <a:ext cx="1491902" cy="1593327"/>
            <a:chOff x="9590240" y="2033005"/>
            <a:chExt cx="2283691" cy="2283691"/>
          </a:xfrm>
        </p:grpSpPr>
        <p:grpSp>
          <p:nvGrpSpPr>
            <p:cNvPr id="3565" name="Group 3564">
              <a:extLst>
                <a:ext uri="{FF2B5EF4-FFF2-40B4-BE49-F238E27FC236}">
                  <a16:creationId xmlns:a16="http://schemas.microsoft.com/office/drawing/2014/main" id="{23C041A4-3EF7-4785-BCD9-4F6F2D78BB8D}"/>
                </a:ext>
              </a:extLst>
            </p:cNvPr>
            <p:cNvGrpSpPr/>
            <p:nvPr/>
          </p:nvGrpSpPr>
          <p:grpSpPr>
            <a:xfrm>
              <a:off x="9590240" y="2033005"/>
              <a:ext cx="2283691" cy="2283691"/>
              <a:chOff x="9590240" y="2033005"/>
              <a:chExt cx="2283691" cy="2283691"/>
            </a:xfrm>
          </p:grpSpPr>
          <p:pic>
            <p:nvPicPr>
              <p:cNvPr id="3557" name="Picture 8" descr="Profit - Free business and finance icons">
                <a:extLst>
                  <a:ext uri="{FF2B5EF4-FFF2-40B4-BE49-F238E27FC236}">
                    <a16:creationId xmlns:a16="http://schemas.microsoft.com/office/drawing/2014/main" id="{F361BA5D-89CF-8363-2EB7-A94CDFD7D7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0240" y="2033005"/>
                <a:ext cx="2283691" cy="22836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64" name="Oval 3563">
                <a:extLst>
                  <a:ext uri="{FF2B5EF4-FFF2-40B4-BE49-F238E27FC236}">
                    <a16:creationId xmlns:a16="http://schemas.microsoft.com/office/drawing/2014/main" id="{2FF3DA82-2E34-0103-9101-EDED8B89E3FD}"/>
                  </a:ext>
                </a:extLst>
              </p:cNvPr>
              <p:cNvSpPr/>
              <p:nvPr/>
            </p:nvSpPr>
            <p:spPr>
              <a:xfrm>
                <a:off x="11042542" y="2885987"/>
                <a:ext cx="240224" cy="39584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3563" name="Picture 12" descr="Rupee Indian - Free signs icons">
              <a:extLst>
                <a:ext uri="{FF2B5EF4-FFF2-40B4-BE49-F238E27FC236}">
                  <a16:creationId xmlns:a16="http://schemas.microsoft.com/office/drawing/2014/main" id="{6AD2AD5A-EC44-0E15-DF2E-AF555F5C7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2836" y="2970642"/>
              <a:ext cx="326155" cy="326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69" name="TextBox 3568">
            <a:extLst>
              <a:ext uri="{FF2B5EF4-FFF2-40B4-BE49-F238E27FC236}">
                <a16:creationId xmlns:a16="http://schemas.microsoft.com/office/drawing/2014/main" id="{407508F6-45A5-BAD2-B895-B2630DBE4869}"/>
              </a:ext>
            </a:extLst>
          </p:cNvPr>
          <p:cNvSpPr txBox="1"/>
          <p:nvPr/>
        </p:nvSpPr>
        <p:spPr>
          <a:xfrm>
            <a:off x="1036670" y="3096784"/>
            <a:ext cx="217590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18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Design Thinking and Innovation </a:t>
            </a:r>
            <a:endParaRPr lang="en-IN" dirty="0"/>
          </a:p>
        </p:txBody>
      </p:sp>
      <p:sp>
        <p:nvSpPr>
          <p:cNvPr id="3571" name="TextBox 3570">
            <a:extLst>
              <a:ext uri="{FF2B5EF4-FFF2-40B4-BE49-F238E27FC236}">
                <a16:creationId xmlns:a16="http://schemas.microsoft.com/office/drawing/2014/main" id="{78A1B8F8-F73A-BE24-25FF-99A5D2973E15}"/>
              </a:ext>
            </a:extLst>
          </p:cNvPr>
          <p:cNvSpPr txBox="1"/>
          <p:nvPr/>
        </p:nvSpPr>
        <p:spPr>
          <a:xfrm>
            <a:off x="2923413" y="3170227"/>
            <a:ext cx="217590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8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Idea Generation and Hand holding</a:t>
            </a:r>
          </a:p>
        </p:txBody>
      </p:sp>
      <p:sp>
        <p:nvSpPr>
          <p:cNvPr id="3573" name="TextBox 3572">
            <a:extLst>
              <a:ext uri="{FF2B5EF4-FFF2-40B4-BE49-F238E27FC236}">
                <a16:creationId xmlns:a16="http://schemas.microsoft.com/office/drawing/2014/main" id="{52132A89-9413-B936-26E4-A777708F571F}"/>
              </a:ext>
            </a:extLst>
          </p:cNvPr>
          <p:cNvSpPr txBox="1"/>
          <p:nvPr/>
        </p:nvSpPr>
        <p:spPr>
          <a:xfrm>
            <a:off x="4974292" y="3096784"/>
            <a:ext cx="28635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Entrepreneurship Prototype and Product Development </a:t>
            </a:r>
          </a:p>
        </p:txBody>
      </p:sp>
      <p:sp>
        <p:nvSpPr>
          <p:cNvPr id="3577" name="TextBox 3576">
            <a:extLst>
              <a:ext uri="{FF2B5EF4-FFF2-40B4-BE49-F238E27FC236}">
                <a16:creationId xmlns:a16="http://schemas.microsoft.com/office/drawing/2014/main" id="{D205A5A8-91E6-DC39-640B-931807254E00}"/>
              </a:ext>
            </a:extLst>
          </p:cNvPr>
          <p:cNvSpPr txBox="1"/>
          <p:nvPr/>
        </p:nvSpPr>
        <p:spPr>
          <a:xfrm>
            <a:off x="8085026" y="3362536"/>
            <a:ext cx="691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IPR</a:t>
            </a:r>
          </a:p>
        </p:txBody>
      </p:sp>
      <p:sp>
        <p:nvSpPr>
          <p:cNvPr id="3579" name="TextBox 3578">
            <a:extLst>
              <a:ext uri="{FF2B5EF4-FFF2-40B4-BE49-F238E27FC236}">
                <a16:creationId xmlns:a16="http://schemas.microsoft.com/office/drawing/2014/main" id="{F6AB0958-E25B-6F19-C680-93F146866FC8}"/>
              </a:ext>
            </a:extLst>
          </p:cNvPr>
          <p:cNvSpPr txBox="1"/>
          <p:nvPr/>
        </p:nvSpPr>
        <p:spPr>
          <a:xfrm>
            <a:off x="9318777" y="3406724"/>
            <a:ext cx="2277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Finance, Sales and HR</a:t>
            </a:r>
          </a:p>
        </p:txBody>
      </p:sp>
      <p:sp>
        <p:nvSpPr>
          <p:cNvPr id="3582" name="TextBox 3581">
            <a:extLst>
              <a:ext uri="{FF2B5EF4-FFF2-40B4-BE49-F238E27FC236}">
                <a16:creationId xmlns:a16="http://schemas.microsoft.com/office/drawing/2014/main" id="{C184BCDD-AB98-14B9-0525-67A21A96498A}"/>
              </a:ext>
            </a:extLst>
          </p:cNvPr>
          <p:cNvSpPr txBox="1"/>
          <p:nvPr/>
        </p:nvSpPr>
        <p:spPr>
          <a:xfrm>
            <a:off x="3881302" y="4136268"/>
            <a:ext cx="474266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5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Modules</a:t>
            </a:r>
          </a:p>
        </p:txBody>
      </p:sp>
      <p:sp>
        <p:nvSpPr>
          <p:cNvPr id="3583" name="Rectangle 3582">
            <a:extLst>
              <a:ext uri="{FF2B5EF4-FFF2-40B4-BE49-F238E27FC236}">
                <a16:creationId xmlns:a16="http://schemas.microsoft.com/office/drawing/2014/main" id="{A5A08C43-B5EC-B5CA-5683-6C914D35B40A}"/>
              </a:ext>
            </a:extLst>
          </p:cNvPr>
          <p:cNvSpPr/>
          <p:nvPr/>
        </p:nvSpPr>
        <p:spPr>
          <a:xfrm>
            <a:off x="3073762" y="4562834"/>
            <a:ext cx="8142289" cy="21236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25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Teachers Registration: </a:t>
            </a:r>
            <a:r>
              <a:rPr lang="en-US" sz="3600" b="1" dirty="0">
                <a:ln w="0"/>
                <a:solidFill>
                  <a:srgbClr val="4472C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78736</a:t>
            </a:r>
          </a:p>
          <a:p>
            <a:r>
              <a:rPr lang="en-US" sz="25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Schools Registered: </a:t>
            </a:r>
            <a:r>
              <a:rPr lang="en-US" sz="3200" b="1" dirty="0">
                <a:ln w="0"/>
                <a:solidFill>
                  <a:srgbClr val="4472C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13001 </a:t>
            </a:r>
          </a:p>
          <a:p>
            <a:r>
              <a:rPr lang="en-US" sz="25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Teachers completed : </a:t>
            </a:r>
            <a:r>
              <a:rPr lang="en-US" sz="3200" b="1" dirty="0">
                <a:ln w="0"/>
                <a:solidFill>
                  <a:srgbClr val="4472C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24553</a:t>
            </a:r>
            <a:endParaRPr lang="en-US" sz="2500" b="1" dirty="0">
              <a:ln w="0"/>
              <a:solidFill>
                <a:srgbClr val="4472C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5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Spread Across: </a:t>
            </a:r>
            <a:r>
              <a:rPr lang="en-US" sz="3200" b="1" dirty="0">
                <a:ln w="0"/>
                <a:solidFill>
                  <a:srgbClr val="4472C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28 States,  8 UTs</a:t>
            </a:r>
            <a:endParaRPr lang="en-US" sz="2500" b="1" cap="none" spc="0" dirty="0">
              <a:ln w="0"/>
              <a:solidFill>
                <a:srgbClr val="4472C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85" name="TextBox 3584">
            <a:extLst>
              <a:ext uri="{FF2B5EF4-FFF2-40B4-BE49-F238E27FC236}">
                <a16:creationId xmlns:a16="http://schemas.microsoft.com/office/drawing/2014/main" id="{4B86F8F4-447E-65FC-EA42-B0E7D082E181}"/>
              </a:ext>
            </a:extLst>
          </p:cNvPr>
          <p:cNvSpPr txBox="1"/>
          <p:nvPr/>
        </p:nvSpPr>
        <p:spPr>
          <a:xfrm>
            <a:off x="-114300" y="385298"/>
            <a:ext cx="12306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School Innovation Ambassador Training Program</a:t>
            </a:r>
            <a:endParaRPr lang="en-IN" sz="32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86" name="Rectangle 3585">
            <a:extLst>
              <a:ext uri="{FF2B5EF4-FFF2-40B4-BE49-F238E27FC236}">
                <a16:creationId xmlns:a16="http://schemas.microsoft.com/office/drawing/2014/main" id="{BD034037-2C31-C92F-F53A-CA5162E7EF73}"/>
              </a:ext>
            </a:extLst>
          </p:cNvPr>
          <p:cNvSpPr/>
          <p:nvPr/>
        </p:nvSpPr>
        <p:spPr>
          <a:xfrm>
            <a:off x="463550" y="1581736"/>
            <a:ext cx="11264900" cy="29267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8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32716-26DA-7788-47C5-BBFE1DB90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189" y="677602"/>
            <a:ext cx="8919108" cy="6094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DE79E9-D079-E57B-4B80-D266FB03FC4E}"/>
              </a:ext>
            </a:extLst>
          </p:cNvPr>
          <p:cNvSpPr txBox="1"/>
          <p:nvPr/>
        </p:nvSpPr>
        <p:spPr>
          <a:xfrm>
            <a:off x="0" y="0"/>
            <a:ext cx="12306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School Innovation Ambassador Training Program</a:t>
            </a:r>
            <a:endParaRPr lang="en-IN" sz="32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2487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3835AC5-F4C7-2210-8E42-FC004B8AC6ED}"/>
              </a:ext>
            </a:extLst>
          </p:cNvPr>
          <p:cNvSpPr/>
          <p:nvPr/>
        </p:nvSpPr>
        <p:spPr>
          <a:xfrm>
            <a:off x="741363" y="101600"/>
            <a:ext cx="1030446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ll MT" panose="02020503060305020303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School Innovation Ambassador Training Program </a:t>
            </a:r>
          </a:p>
        </p:txBody>
      </p:sp>
      <p:sp>
        <p:nvSpPr>
          <p:cNvPr id="6148" name="Slide Number Placeholder 2">
            <a:extLst>
              <a:ext uri="{FF2B5EF4-FFF2-40B4-BE49-F238E27FC236}">
                <a16:creationId xmlns:a16="http://schemas.microsoft.com/office/drawing/2014/main" id="{841B9751-309F-4D44-0DC4-2F9E619E1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16675" y="8512175"/>
            <a:ext cx="184150" cy="18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Segoe UI Semilight" panose="020B04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 Semilight" panose="020B04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 Semilight" panose="020B04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 Semilight" panose="020B04020402040202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6CC72C94-B158-488B-B3C5-34C337F925C6}" type="slidenum">
              <a:rPr lang="en-ID" altLang="en-US" sz="1200" smtClean="0">
                <a:solidFill>
                  <a:srgbClr val="898989"/>
                </a:solidFill>
                <a:latin typeface="Calibri" panose="020F050202020403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57</a:t>
            </a:fld>
            <a:endParaRPr lang="en-ID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E704AFD-2B97-508B-5E78-EEA1079BDF3F}"/>
              </a:ext>
            </a:extLst>
          </p:cNvPr>
          <p:cNvSpPr/>
          <p:nvPr/>
        </p:nvSpPr>
        <p:spPr>
          <a:xfrm>
            <a:off x="73025" y="82550"/>
            <a:ext cx="12045950" cy="66929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627556" y="1194323"/>
            <a:ext cx="10905683" cy="36710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Certificates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Completion of each Module – Teachers can download the Certificate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Minimum Criteria to get certified - 50% Marks in the assessment.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Completion of all 5 Modules – Teacher CAN DOWNLOAD Innovation Ambassador Certificate. 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8402" y="5856097"/>
            <a:ext cx="9916588" cy="739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the portal      https://sia.mic.gov.in</a:t>
            </a: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8789998" y="6595851"/>
            <a:ext cx="286961" cy="81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8916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6538" y="2076506"/>
            <a:ext cx="11017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Design Thinking and Innovation Skill Module for School</a:t>
            </a:r>
          </a:p>
        </p:txBody>
      </p:sp>
      <p:sp>
        <p:nvSpPr>
          <p:cNvPr id="3" name="Rectangle 2"/>
          <p:cNvSpPr/>
          <p:nvPr/>
        </p:nvSpPr>
        <p:spPr>
          <a:xfrm>
            <a:off x="3245059" y="3073375"/>
            <a:ext cx="586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dirty="0">
                <a:solidFill>
                  <a:srgbClr val="FF0000"/>
                </a:solidFill>
              </a:rPr>
              <a:t>https://sia.mic.gov.in/dti-modules</a:t>
            </a:r>
          </a:p>
        </p:txBody>
      </p:sp>
    </p:spTree>
    <p:extLst>
      <p:ext uri="{BB962C8B-B14F-4D97-AF65-F5344CB8AC3E}">
        <p14:creationId xmlns:p14="http://schemas.microsoft.com/office/powerpoint/2010/main" val="21038214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5736AF-952B-46A4-9C72-020036B1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75" y="90297"/>
            <a:ext cx="11325489" cy="786341"/>
          </a:xfrm>
        </p:spPr>
        <p:txBody>
          <a:bodyPr>
            <a:normAutofit/>
          </a:bodyPr>
          <a:lstStyle/>
          <a:p>
            <a:pPr marL="149225" lvl="0"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Thinking &amp; Innovation Skill Subject Books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3075" y="1317610"/>
            <a:ext cx="2276334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280" y="2314333"/>
            <a:ext cx="2284237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206" y="3287576"/>
            <a:ext cx="2242457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6893" t="3845" r="3478" b="1280"/>
          <a:stretch/>
        </p:blipFill>
        <p:spPr>
          <a:xfrm>
            <a:off x="5210050" y="1317611"/>
            <a:ext cx="2226228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l="7487" t="5725" r="3533" b="2695"/>
          <a:stretch/>
        </p:blipFill>
        <p:spPr>
          <a:xfrm>
            <a:off x="5863553" y="3292217"/>
            <a:ext cx="2227500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/>
          <a:srcRect l="6544" t="5175" r="4040" b="3628"/>
          <a:stretch/>
        </p:blipFill>
        <p:spPr>
          <a:xfrm>
            <a:off x="9552746" y="1317611"/>
            <a:ext cx="2201492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/>
          <a:srcRect l="6575" t="4850" r="3566" b="3292"/>
          <a:stretch/>
        </p:blipFill>
        <p:spPr>
          <a:xfrm>
            <a:off x="8446322" y="3287576"/>
            <a:ext cx="2201492" cy="316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7732871" y="1415938"/>
            <a:ext cx="1563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As Skill subject in classes </a:t>
            </a:r>
          </a:p>
          <a:p>
            <a:pPr algn="ctr"/>
            <a:r>
              <a:rPr lang="en-US" b="1" dirty="0"/>
              <a:t>IX to XII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77813" y="1295400"/>
            <a:ext cx="2122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 Skill Module in Middle school: Modules 1, 2 &amp; 3</a:t>
            </a:r>
          </a:p>
        </p:txBody>
      </p:sp>
      <p:cxnSp>
        <p:nvCxnSpPr>
          <p:cNvPr id="3" name="Google Shape;229;g62bfe2cf33cebcc9_47">
            <a:extLst>
              <a:ext uri="{FF2B5EF4-FFF2-40B4-BE49-F238E27FC236}">
                <a16:creationId xmlns:a16="http://schemas.microsoft.com/office/drawing/2014/main" id="{6056FA2A-8881-4B7E-1B69-4FF7FBF821DD}"/>
              </a:ext>
            </a:extLst>
          </p:cNvPr>
          <p:cNvCxnSpPr/>
          <p:nvPr/>
        </p:nvCxnSpPr>
        <p:spPr>
          <a:xfrm>
            <a:off x="0" y="920750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040005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30101" y="1952815"/>
            <a:ext cx="5130140" cy="3260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548640" lvl="0" indent="-457200" algn="just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SzPts val="1400"/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ea typeface="Batang"/>
                <a:cs typeface="Arial" panose="020B0604020202020204" pitchFamily="34" charset="0"/>
              </a:rPr>
              <a:t>Skill Module to 6</a:t>
            </a:r>
            <a:r>
              <a:rPr lang="en-US" sz="2400" b="1" baseline="30000" dirty="0">
                <a:latin typeface="Arial" panose="020B0604020202020204" pitchFamily="34" charset="0"/>
                <a:ea typeface="Batang"/>
                <a:cs typeface="Arial" panose="020B0604020202020204" pitchFamily="34" charset="0"/>
              </a:rPr>
              <a:t>th</a:t>
            </a:r>
            <a:r>
              <a:rPr lang="en-US" sz="2400" b="1" dirty="0">
                <a:latin typeface="Arial" panose="020B0604020202020204" pitchFamily="34" charset="0"/>
                <a:ea typeface="Batang"/>
                <a:cs typeface="Arial" panose="020B0604020202020204" pitchFamily="34" charset="0"/>
              </a:rPr>
              <a:t>-12</a:t>
            </a:r>
            <a:r>
              <a:rPr lang="en-US" sz="2400" b="1" baseline="30000" dirty="0">
                <a:latin typeface="Arial" panose="020B0604020202020204" pitchFamily="34" charset="0"/>
                <a:ea typeface="Batang"/>
                <a:cs typeface="Arial" panose="020B0604020202020204" pitchFamily="34" charset="0"/>
              </a:rPr>
              <a:t>th</a:t>
            </a:r>
            <a:r>
              <a:rPr lang="en-US" sz="2400" b="1" dirty="0">
                <a:latin typeface="Arial" panose="020B0604020202020204" pitchFamily="34" charset="0"/>
                <a:ea typeface="Batang"/>
                <a:cs typeface="Arial" panose="020B0604020202020204" pitchFamily="34" charset="0"/>
              </a:rPr>
              <a:t> standard </a:t>
            </a:r>
          </a:p>
          <a:p>
            <a:pPr marL="457200" marR="548640" lvl="0" indent="-457200" algn="just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SzPts val="1400"/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Batang"/>
                <a:cs typeface="Arial" panose="020B0604020202020204" pitchFamily="34" charset="0"/>
              </a:rPr>
              <a:t>India is the first country in the world to introduce a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Design Thinking and Innovation Module at the school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9419" y="229418"/>
            <a:ext cx="10293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Design Thinking and Innovation Skill Module for School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D3901-A064-F676-C0A5-9E85C871EA41}"/>
              </a:ext>
            </a:extLst>
          </p:cNvPr>
          <p:cNvGrpSpPr/>
          <p:nvPr/>
        </p:nvGrpSpPr>
        <p:grpSpPr>
          <a:xfrm>
            <a:off x="5390342" y="1556006"/>
            <a:ext cx="6272511" cy="3779897"/>
            <a:chOff x="950847" y="2270511"/>
            <a:chExt cx="6272511" cy="3779897"/>
          </a:xfrm>
        </p:grpSpPr>
        <p:sp>
          <p:nvSpPr>
            <p:cNvPr id="5" name="Rounded Rectangle 62">
              <a:extLst>
                <a:ext uri="{FF2B5EF4-FFF2-40B4-BE49-F238E27FC236}">
                  <a16:creationId xmlns:a16="http://schemas.microsoft.com/office/drawing/2014/main" id="{02C2E508-A22B-AE2C-8109-A9780D56B92D}"/>
                </a:ext>
              </a:extLst>
            </p:cNvPr>
            <p:cNvSpPr/>
            <p:nvPr/>
          </p:nvSpPr>
          <p:spPr>
            <a:xfrm>
              <a:off x="5385080" y="4334740"/>
              <a:ext cx="1838278" cy="736169"/>
            </a:xfrm>
            <a:prstGeom prst="roundRect">
              <a:avLst/>
            </a:prstGeom>
            <a:solidFill>
              <a:srgbClr val="A5A5A5"/>
            </a:solidFill>
            <a:ln w="180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         Teachers Trained </a:t>
              </a:r>
            </a:p>
            <a:p>
              <a:r>
                <a:rPr lang="en-US" dirty="0"/>
                <a:t>        </a:t>
              </a:r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5,789</a:t>
              </a:r>
            </a:p>
          </p:txBody>
        </p:sp>
        <p:sp>
          <p:nvSpPr>
            <p:cNvPr id="6" name="Rounded Rectangle 61">
              <a:extLst>
                <a:ext uri="{FF2B5EF4-FFF2-40B4-BE49-F238E27FC236}">
                  <a16:creationId xmlns:a16="http://schemas.microsoft.com/office/drawing/2014/main" id="{37CC198E-5C38-7059-DEA3-5A39784E9EE0}"/>
                </a:ext>
              </a:extLst>
            </p:cNvPr>
            <p:cNvSpPr/>
            <p:nvPr/>
          </p:nvSpPr>
          <p:spPr>
            <a:xfrm>
              <a:off x="4573828" y="3376335"/>
              <a:ext cx="1838278" cy="689133"/>
            </a:xfrm>
            <a:prstGeom prst="roundRect">
              <a:avLst/>
            </a:prstGeom>
            <a:solidFill>
              <a:schemeClr val="accent2"/>
            </a:solidFill>
            <a:ln w="180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Students Enrolled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   </a:t>
              </a:r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1.28 Lakh</a:t>
              </a:r>
              <a:endParaRPr lang="en-IN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7" name="Rounded Rectangle 60">
              <a:extLst>
                <a:ext uri="{FF2B5EF4-FFF2-40B4-BE49-F238E27FC236}">
                  <a16:creationId xmlns:a16="http://schemas.microsoft.com/office/drawing/2014/main" id="{A1962B29-BB4D-F588-2B3A-91750DD403CB}"/>
                </a:ext>
              </a:extLst>
            </p:cNvPr>
            <p:cNvSpPr/>
            <p:nvPr/>
          </p:nvSpPr>
          <p:spPr>
            <a:xfrm>
              <a:off x="3753475" y="2454673"/>
              <a:ext cx="1838278" cy="6901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Schools Initiated</a:t>
              </a:r>
              <a:r>
                <a:rPr lang="en-US" dirty="0"/>
                <a:t> </a:t>
              </a:r>
              <a:r>
                <a:rPr lang="en-US" b="1" dirty="0">
                  <a:latin typeface="Arial Black" panose="020B0A04020102020204" pitchFamily="34" charset="0"/>
                </a:rPr>
                <a:t>2480</a:t>
              </a:r>
              <a:endParaRPr lang="en-IN" b="1" dirty="0">
                <a:latin typeface="Arial Black" panose="020B0A040201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30549EB-FEA8-34FA-2444-C949576FA3FB}"/>
                </a:ext>
              </a:extLst>
            </p:cNvPr>
            <p:cNvGrpSpPr/>
            <p:nvPr/>
          </p:nvGrpSpPr>
          <p:grpSpPr>
            <a:xfrm>
              <a:off x="1090770" y="2270511"/>
              <a:ext cx="4693388" cy="3779897"/>
              <a:chOff x="2023614" y="8416316"/>
              <a:chExt cx="5464580" cy="4400988"/>
            </a:xfrm>
          </p:grpSpPr>
          <p:sp>
            <p:nvSpPr>
              <p:cNvPr id="18" name="Freeform 1">
                <a:extLst>
                  <a:ext uri="{FF2B5EF4-FFF2-40B4-BE49-F238E27FC236}">
                    <a16:creationId xmlns:a16="http://schemas.microsoft.com/office/drawing/2014/main" id="{BA87DFA7-ADED-BE1C-E5AF-0F210D5A6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668" y="9002804"/>
                <a:ext cx="2166747" cy="1198576"/>
              </a:xfrm>
              <a:custGeom>
                <a:avLst/>
                <a:gdLst>
                  <a:gd name="T0" fmla="*/ 4103 w 4104"/>
                  <a:gd name="T1" fmla="*/ 0 h 2269"/>
                  <a:gd name="T2" fmla="*/ 4103 w 4104"/>
                  <a:gd name="T3" fmla="*/ 2268 h 2269"/>
                  <a:gd name="T4" fmla="*/ 0 w 4104"/>
                  <a:gd name="T5" fmla="*/ 2268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04" h="2269">
                    <a:moveTo>
                      <a:pt x="4103" y="0"/>
                    </a:moveTo>
                    <a:lnTo>
                      <a:pt x="4103" y="2268"/>
                    </a:lnTo>
                    <a:lnTo>
                      <a:pt x="0" y="2268"/>
                    </a:lnTo>
                  </a:path>
                </a:pathLst>
              </a:custGeom>
              <a:noFill/>
              <a:ln w="2160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2">
                <a:extLst>
                  <a:ext uri="{FF2B5EF4-FFF2-40B4-BE49-F238E27FC236}">
                    <a16:creationId xmlns:a16="http://schemas.microsoft.com/office/drawing/2014/main" id="{215B86FC-2B83-323C-C349-2219DE5065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640" y="10103632"/>
                <a:ext cx="2166749" cy="1196250"/>
              </a:xfrm>
              <a:custGeom>
                <a:avLst/>
                <a:gdLst>
                  <a:gd name="T0" fmla="*/ 4103 w 4104"/>
                  <a:gd name="T1" fmla="*/ 0 h 2268"/>
                  <a:gd name="T2" fmla="*/ 4103 w 4104"/>
                  <a:gd name="T3" fmla="*/ 2267 h 2268"/>
                  <a:gd name="T4" fmla="*/ 0 w 4104"/>
                  <a:gd name="T5" fmla="*/ 2267 h 2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04" h="2268">
                    <a:moveTo>
                      <a:pt x="4103" y="0"/>
                    </a:moveTo>
                    <a:lnTo>
                      <a:pt x="4103" y="2267"/>
                    </a:lnTo>
                    <a:lnTo>
                      <a:pt x="0" y="2267"/>
                    </a:lnTo>
                  </a:path>
                </a:pathLst>
              </a:custGeom>
              <a:noFill/>
              <a:ln w="2160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3">
                <a:extLst>
                  <a:ext uri="{FF2B5EF4-FFF2-40B4-BE49-F238E27FC236}">
                    <a16:creationId xmlns:a16="http://schemas.microsoft.com/office/drawing/2014/main" id="{85343D52-EE22-A099-28D5-4ACC0E3CF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7641" y="11204462"/>
                <a:ext cx="3851738" cy="1198576"/>
              </a:xfrm>
              <a:custGeom>
                <a:avLst/>
                <a:gdLst>
                  <a:gd name="T0" fmla="*/ 7298 w 7299"/>
                  <a:gd name="T1" fmla="*/ 0 h 2269"/>
                  <a:gd name="T2" fmla="*/ 7298 w 7299"/>
                  <a:gd name="T3" fmla="*/ 2268 h 2269"/>
                  <a:gd name="T4" fmla="*/ 0 w 7299"/>
                  <a:gd name="T5" fmla="*/ 2268 h 2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99" h="2269">
                    <a:moveTo>
                      <a:pt x="7298" y="0"/>
                    </a:moveTo>
                    <a:lnTo>
                      <a:pt x="7298" y="2268"/>
                    </a:lnTo>
                    <a:lnTo>
                      <a:pt x="0" y="2268"/>
                    </a:lnTo>
                  </a:path>
                </a:pathLst>
              </a:custGeom>
              <a:noFill/>
              <a:ln w="2160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4">
                <a:extLst>
                  <a:ext uri="{FF2B5EF4-FFF2-40B4-BE49-F238E27FC236}">
                    <a16:creationId xmlns:a16="http://schemas.microsoft.com/office/drawing/2014/main" id="{1006C9EA-E875-452D-CFD3-4472D57EE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3614" y="8758433"/>
                <a:ext cx="2029435" cy="4058871"/>
              </a:xfrm>
              <a:custGeom>
                <a:avLst/>
                <a:gdLst>
                  <a:gd name="T0" fmla="*/ 0 w 3847"/>
                  <a:gd name="T1" fmla="*/ 0 h 7692"/>
                  <a:gd name="T2" fmla="*/ 0 w 3847"/>
                  <a:gd name="T3" fmla="*/ 0 h 7692"/>
                  <a:gd name="T4" fmla="*/ 3846 w 3847"/>
                  <a:gd name="T5" fmla="*/ 3845 h 7692"/>
                  <a:gd name="T6" fmla="*/ 3846 w 3847"/>
                  <a:gd name="T7" fmla="*/ 3845 h 7692"/>
                  <a:gd name="T8" fmla="*/ 0 w 3847"/>
                  <a:gd name="T9" fmla="*/ 7691 h 7692"/>
                  <a:gd name="T10" fmla="*/ 0 w 3847"/>
                  <a:gd name="T11" fmla="*/ 0 h 7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47" h="7692">
                    <a:moveTo>
                      <a:pt x="0" y="0"/>
                    </a:moveTo>
                    <a:lnTo>
                      <a:pt x="0" y="0"/>
                    </a:lnTo>
                    <a:cubicBezTo>
                      <a:pt x="2124" y="0"/>
                      <a:pt x="3846" y="1722"/>
                      <a:pt x="3846" y="3845"/>
                    </a:cubicBezTo>
                    <a:lnTo>
                      <a:pt x="3846" y="3845"/>
                    </a:lnTo>
                    <a:cubicBezTo>
                      <a:pt x="3846" y="5969"/>
                      <a:pt x="2124" y="7691"/>
                      <a:pt x="0" y="7691"/>
                    </a:cubicBezTo>
                    <a:lnTo>
                      <a:pt x="0" y="0"/>
                    </a:lnTo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" name="Freeform 5">
                <a:extLst>
                  <a:ext uri="{FF2B5EF4-FFF2-40B4-BE49-F238E27FC236}">
                    <a16:creationId xmlns:a16="http://schemas.microsoft.com/office/drawing/2014/main" id="{5E0A470B-8C90-CD07-1D85-1BF0D6E65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3614" y="9279757"/>
                <a:ext cx="1508112" cy="3016224"/>
              </a:xfrm>
              <a:custGeom>
                <a:avLst/>
                <a:gdLst>
                  <a:gd name="T0" fmla="*/ 0 w 2858"/>
                  <a:gd name="T1" fmla="*/ 0 h 5714"/>
                  <a:gd name="T2" fmla="*/ 0 w 2858"/>
                  <a:gd name="T3" fmla="*/ 0 h 5714"/>
                  <a:gd name="T4" fmla="*/ 2857 w 2858"/>
                  <a:gd name="T5" fmla="*/ 2856 h 5714"/>
                  <a:gd name="T6" fmla="*/ 2857 w 2858"/>
                  <a:gd name="T7" fmla="*/ 2856 h 5714"/>
                  <a:gd name="T8" fmla="*/ 0 w 2858"/>
                  <a:gd name="T9" fmla="*/ 5713 h 5714"/>
                  <a:gd name="T10" fmla="*/ 0 w 2858"/>
                  <a:gd name="T11" fmla="*/ 0 h 5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58" h="5714">
                    <a:moveTo>
                      <a:pt x="0" y="0"/>
                    </a:moveTo>
                    <a:lnTo>
                      <a:pt x="0" y="0"/>
                    </a:lnTo>
                    <a:cubicBezTo>
                      <a:pt x="1578" y="0"/>
                      <a:pt x="2857" y="1279"/>
                      <a:pt x="2857" y="2856"/>
                    </a:cubicBezTo>
                    <a:lnTo>
                      <a:pt x="2857" y="2856"/>
                    </a:lnTo>
                    <a:cubicBezTo>
                      <a:pt x="2857" y="4433"/>
                      <a:pt x="1578" y="5713"/>
                      <a:pt x="0" y="5713"/>
                    </a:cubicBez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525155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Freeform 6">
                <a:extLst>
                  <a:ext uri="{FF2B5EF4-FFF2-40B4-BE49-F238E27FC236}">
                    <a16:creationId xmlns:a16="http://schemas.microsoft.com/office/drawing/2014/main" id="{AF588B85-7DF4-7826-55DA-36B8BCCA9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927" y="8416316"/>
                <a:ext cx="1170650" cy="1170648"/>
              </a:xfrm>
              <a:custGeom>
                <a:avLst/>
                <a:gdLst>
                  <a:gd name="T0" fmla="*/ 2219 w 2220"/>
                  <a:gd name="T1" fmla="*/ 1110 h 2220"/>
                  <a:gd name="T2" fmla="*/ 2219 w 2220"/>
                  <a:gd name="T3" fmla="*/ 1110 h 2220"/>
                  <a:gd name="T4" fmla="*/ 1110 w 2220"/>
                  <a:gd name="T5" fmla="*/ 2219 h 2220"/>
                  <a:gd name="T6" fmla="*/ 1110 w 2220"/>
                  <a:gd name="T7" fmla="*/ 2219 h 2220"/>
                  <a:gd name="T8" fmla="*/ 0 w 2220"/>
                  <a:gd name="T9" fmla="*/ 1110 h 2220"/>
                  <a:gd name="T10" fmla="*/ 0 w 2220"/>
                  <a:gd name="T11" fmla="*/ 1110 h 2220"/>
                  <a:gd name="T12" fmla="*/ 1110 w 2220"/>
                  <a:gd name="T13" fmla="*/ 0 h 2220"/>
                  <a:gd name="T14" fmla="*/ 1110 w 2220"/>
                  <a:gd name="T15" fmla="*/ 0 h 2220"/>
                  <a:gd name="T16" fmla="*/ 2219 w 2220"/>
                  <a:gd name="T17" fmla="*/ 1110 h 2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0" h="2220">
                    <a:moveTo>
                      <a:pt x="2219" y="1110"/>
                    </a:moveTo>
                    <a:lnTo>
                      <a:pt x="2219" y="1110"/>
                    </a:lnTo>
                    <a:cubicBezTo>
                      <a:pt x="2219" y="1723"/>
                      <a:pt x="1722" y="2219"/>
                      <a:pt x="1110" y="2219"/>
                    </a:cubicBezTo>
                    <a:lnTo>
                      <a:pt x="1110" y="2219"/>
                    </a:lnTo>
                    <a:cubicBezTo>
                      <a:pt x="497" y="2219"/>
                      <a:pt x="0" y="1723"/>
                      <a:pt x="0" y="1110"/>
                    </a:cubicBezTo>
                    <a:lnTo>
                      <a:pt x="0" y="1110"/>
                    </a:lnTo>
                    <a:cubicBezTo>
                      <a:pt x="0" y="497"/>
                      <a:pt x="497" y="0"/>
                      <a:pt x="1110" y="0"/>
                    </a:cubicBezTo>
                    <a:lnTo>
                      <a:pt x="1110" y="0"/>
                    </a:lnTo>
                    <a:cubicBezTo>
                      <a:pt x="1722" y="0"/>
                      <a:pt x="2219" y="497"/>
                      <a:pt x="2219" y="111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C575A259-01E2-2333-10CE-EEDE1983C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927" y="8416316"/>
                <a:ext cx="1170650" cy="1170648"/>
              </a:xfrm>
              <a:custGeom>
                <a:avLst/>
                <a:gdLst>
                  <a:gd name="T0" fmla="*/ 2219 w 2220"/>
                  <a:gd name="T1" fmla="*/ 1110 h 2220"/>
                  <a:gd name="T2" fmla="*/ 2219 w 2220"/>
                  <a:gd name="T3" fmla="*/ 1110 h 2220"/>
                  <a:gd name="T4" fmla="*/ 1110 w 2220"/>
                  <a:gd name="T5" fmla="*/ 2219 h 2220"/>
                  <a:gd name="T6" fmla="*/ 1110 w 2220"/>
                  <a:gd name="T7" fmla="*/ 2219 h 2220"/>
                  <a:gd name="T8" fmla="*/ 0 w 2220"/>
                  <a:gd name="T9" fmla="*/ 1110 h 2220"/>
                  <a:gd name="T10" fmla="*/ 0 w 2220"/>
                  <a:gd name="T11" fmla="*/ 1110 h 2220"/>
                  <a:gd name="T12" fmla="*/ 1110 w 2220"/>
                  <a:gd name="T13" fmla="*/ 0 h 2220"/>
                  <a:gd name="T14" fmla="*/ 1110 w 2220"/>
                  <a:gd name="T15" fmla="*/ 0 h 2220"/>
                  <a:gd name="T16" fmla="*/ 2219 w 2220"/>
                  <a:gd name="T17" fmla="*/ 1110 h 2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0" h="2220">
                    <a:moveTo>
                      <a:pt x="2219" y="1110"/>
                    </a:moveTo>
                    <a:lnTo>
                      <a:pt x="2219" y="1110"/>
                    </a:lnTo>
                    <a:cubicBezTo>
                      <a:pt x="2219" y="1723"/>
                      <a:pt x="1722" y="2219"/>
                      <a:pt x="1110" y="2219"/>
                    </a:cubicBezTo>
                    <a:lnTo>
                      <a:pt x="1110" y="2219"/>
                    </a:lnTo>
                    <a:cubicBezTo>
                      <a:pt x="497" y="2219"/>
                      <a:pt x="0" y="1723"/>
                      <a:pt x="0" y="1110"/>
                    </a:cubicBezTo>
                    <a:lnTo>
                      <a:pt x="0" y="1110"/>
                    </a:lnTo>
                    <a:cubicBezTo>
                      <a:pt x="0" y="497"/>
                      <a:pt x="497" y="0"/>
                      <a:pt x="1110" y="0"/>
                    </a:cubicBezTo>
                    <a:lnTo>
                      <a:pt x="1110" y="0"/>
                    </a:lnTo>
                    <a:cubicBezTo>
                      <a:pt x="1722" y="0"/>
                      <a:pt x="2219" y="497"/>
                      <a:pt x="2219" y="1110"/>
                    </a:cubicBezTo>
                  </a:path>
                </a:pathLst>
              </a:custGeom>
              <a:noFill/>
              <a:ln w="18000" cap="flat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Freeform 8">
                <a:extLst>
                  <a:ext uri="{FF2B5EF4-FFF2-40B4-BE49-F238E27FC236}">
                    <a16:creationId xmlns:a16="http://schemas.microsoft.com/office/drawing/2014/main" id="{9CFE4F62-85B2-A71A-DFD5-AD315EFC4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2572" y="9524127"/>
                <a:ext cx="1172976" cy="1170648"/>
              </a:xfrm>
              <a:custGeom>
                <a:avLst/>
                <a:gdLst>
                  <a:gd name="T0" fmla="*/ 2220 w 2221"/>
                  <a:gd name="T1" fmla="*/ 1109 h 2218"/>
                  <a:gd name="T2" fmla="*/ 2220 w 2221"/>
                  <a:gd name="T3" fmla="*/ 1109 h 2218"/>
                  <a:gd name="T4" fmla="*/ 1110 w 2221"/>
                  <a:gd name="T5" fmla="*/ 2217 h 2218"/>
                  <a:gd name="T6" fmla="*/ 1110 w 2221"/>
                  <a:gd name="T7" fmla="*/ 2217 h 2218"/>
                  <a:gd name="T8" fmla="*/ 0 w 2221"/>
                  <a:gd name="T9" fmla="*/ 1109 h 2218"/>
                  <a:gd name="T10" fmla="*/ 0 w 2221"/>
                  <a:gd name="T11" fmla="*/ 1109 h 2218"/>
                  <a:gd name="T12" fmla="*/ 1110 w 2221"/>
                  <a:gd name="T13" fmla="*/ 0 h 2218"/>
                  <a:gd name="T14" fmla="*/ 1110 w 2221"/>
                  <a:gd name="T15" fmla="*/ 0 h 2218"/>
                  <a:gd name="T16" fmla="*/ 2220 w 2221"/>
                  <a:gd name="T17" fmla="*/ 1109 h 2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1" h="2218">
                    <a:moveTo>
                      <a:pt x="2220" y="1109"/>
                    </a:moveTo>
                    <a:lnTo>
                      <a:pt x="2220" y="1109"/>
                    </a:lnTo>
                    <a:cubicBezTo>
                      <a:pt x="2220" y="1722"/>
                      <a:pt x="1723" y="2217"/>
                      <a:pt x="1110" y="2217"/>
                    </a:cubicBezTo>
                    <a:lnTo>
                      <a:pt x="1110" y="2217"/>
                    </a:lnTo>
                    <a:cubicBezTo>
                      <a:pt x="497" y="2217"/>
                      <a:pt x="0" y="1722"/>
                      <a:pt x="0" y="1109"/>
                    </a:cubicBezTo>
                    <a:lnTo>
                      <a:pt x="0" y="1109"/>
                    </a:lnTo>
                    <a:cubicBezTo>
                      <a:pt x="0" y="496"/>
                      <a:pt x="497" y="0"/>
                      <a:pt x="1110" y="0"/>
                    </a:cubicBezTo>
                    <a:lnTo>
                      <a:pt x="1110" y="0"/>
                    </a:lnTo>
                    <a:cubicBezTo>
                      <a:pt x="1723" y="0"/>
                      <a:pt x="2220" y="496"/>
                      <a:pt x="2220" y="1109"/>
                    </a:cubicBezTo>
                  </a:path>
                </a:pathLst>
              </a:custGeom>
              <a:solidFill>
                <a:srgbClr val="85C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9">
                <a:extLst>
                  <a:ext uri="{FF2B5EF4-FFF2-40B4-BE49-F238E27FC236}">
                    <a16:creationId xmlns:a16="http://schemas.microsoft.com/office/drawing/2014/main" id="{37A9FB48-66D0-10BB-D833-05AFAE3BD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2572" y="9524128"/>
                <a:ext cx="1172976" cy="1170648"/>
              </a:xfrm>
              <a:custGeom>
                <a:avLst/>
                <a:gdLst>
                  <a:gd name="T0" fmla="*/ 2220 w 2221"/>
                  <a:gd name="T1" fmla="*/ 1109 h 2218"/>
                  <a:gd name="T2" fmla="*/ 2220 w 2221"/>
                  <a:gd name="T3" fmla="*/ 1109 h 2218"/>
                  <a:gd name="T4" fmla="*/ 1110 w 2221"/>
                  <a:gd name="T5" fmla="*/ 2217 h 2218"/>
                  <a:gd name="T6" fmla="*/ 1110 w 2221"/>
                  <a:gd name="T7" fmla="*/ 2217 h 2218"/>
                  <a:gd name="T8" fmla="*/ 0 w 2221"/>
                  <a:gd name="T9" fmla="*/ 1109 h 2218"/>
                  <a:gd name="T10" fmla="*/ 0 w 2221"/>
                  <a:gd name="T11" fmla="*/ 1109 h 2218"/>
                  <a:gd name="T12" fmla="*/ 1110 w 2221"/>
                  <a:gd name="T13" fmla="*/ 0 h 2218"/>
                  <a:gd name="T14" fmla="*/ 1110 w 2221"/>
                  <a:gd name="T15" fmla="*/ 0 h 2218"/>
                  <a:gd name="T16" fmla="*/ 2220 w 2221"/>
                  <a:gd name="T17" fmla="*/ 1109 h 2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1" h="2218">
                    <a:moveTo>
                      <a:pt x="2220" y="1109"/>
                    </a:moveTo>
                    <a:lnTo>
                      <a:pt x="2220" y="1109"/>
                    </a:lnTo>
                    <a:cubicBezTo>
                      <a:pt x="2220" y="1722"/>
                      <a:pt x="1723" y="2217"/>
                      <a:pt x="1110" y="2217"/>
                    </a:cubicBezTo>
                    <a:lnTo>
                      <a:pt x="1110" y="2217"/>
                    </a:lnTo>
                    <a:cubicBezTo>
                      <a:pt x="497" y="2217"/>
                      <a:pt x="0" y="1722"/>
                      <a:pt x="0" y="1109"/>
                    </a:cubicBezTo>
                    <a:lnTo>
                      <a:pt x="0" y="1109"/>
                    </a:lnTo>
                    <a:cubicBezTo>
                      <a:pt x="0" y="496"/>
                      <a:pt x="497" y="0"/>
                      <a:pt x="1110" y="0"/>
                    </a:cubicBezTo>
                    <a:lnTo>
                      <a:pt x="1110" y="0"/>
                    </a:lnTo>
                    <a:cubicBezTo>
                      <a:pt x="1723" y="0"/>
                      <a:pt x="2220" y="496"/>
                      <a:pt x="2220" y="1109"/>
                    </a:cubicBezTo>
                  </a:path>
                </a:pathLst>
              </a:custGeom>
              <a:solidFill>
                <a:schemeClr val="accent2"/>
              </a:solidFill>
              <a:ln w="18000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68F018FE-9AF4-1D53-A9E6-1431EE4FBD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7546" y="10629610"/>
                <a:ext cx="1170648" cy="1170650"/>
              </a:xfrm>
              <a:custGeom>
                <a:avLst/>
                <a:gdLst>
                  <a:gd name="T0" fmla="*/ 2218 w 2219"/>
                  <a:gd name="T1" fmla="*/ 1109 h 2220"/>
                  <a:gd name="T2" fmla="*/ 2218 w 2219"/>
                  <a:gd name="T3" fmla="*/ 1109 h 2220"/>
                  <a:gd name="T4" fmla="*/ 1109 w 2219"/>
                  <a:gd name="T5" fmla="*/ 2219 h 2220"/>
                  <a:gd name="T6" fmla="*/ 1109 w 2219"/>
                  <a:gd name="T7" fmla="*/ 2219 h 2220"/>
                  <a:gd name="T8" fmla="*/ 0 w 2219"/>
                  <a:gd name="T9" fmla="*/ 1109 h 2220"/>
                  <a:gd name="T10" fmla="*/ 0 w 2219"/>
                  <a:gd name="T11" fmla="*/ 1109 h 2220"/>
                  <a:gd name="T12" fmla="*/ 1109 w 2219"/>
                  <a:gd name="T13" fmla="*/ 0 h 2220"/>
                  <a:gd name="T14" fmla="*/ 1109 w 2219"/>
                  <a:gd name="T15" fmla="*/ 0 h 2220"/>
                  <a:gd name="T16" fmla="*/ 2218 w 2219"/>
                  <a:gd name="T17" fmla="*/ 1109 h 2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19" h="2220">
                    <a:moveTo>
                      <a:pt x="2218" y="1109"/>
                    </a:moveTo>
                    <a:lnTo>
                      <a:pt x="2218" y="1109"/>
                    </a:lnTo>
                    <a:cubicBezTo>
                      <a:pt x="2218" y="1722"/>
                      <a:pt x="1721" y="2219"/>
                      <a:pt x="1109" y="2219"/>
                    </a:cubicBezTo>
                    <a:lnTo>
                      <a:pt x="1109" y="2219"/>
                    </a:lnTo>
                    <a:cubicBezTo>
                      <a:pt x="496" y="2219"/>
                      <a:pt x="0" y="1722"/>
                      <a:pt x="0" y="1109"/>
                    </a:cubicBezTo>
                    <a:lnTo>
                      <a:pt x="0" y="1109"/>
                    </a:lnTo>
                    <a:cubicBezTo>
                      <a:pt x="0" y="496"/>
                      <a:pt x="496" y="0"/>
                      <a:pt x="1109" y="0"/>
                    </a:cubicBezTo>
                    <a:lnTo>
                      <a:pt x="1109" y="0"/>
                    </a:lnTo>
                    <a:cubicBezTo>
                      <a:pt x="1721" y="0"/>
                      <a:pt x="2218" y="496"/>
                      <a:pt x="2218" y="110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01EF3AC3-C2E2-99BA-81C5-BA6CA8AEF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7546" y="10629610"/>
                <a:ext cx="1170648" cy="1170650"/>
              </a:xfrm>
              <a:custGeom>
                <a:avLst/>
                <a:gdLst>
                  <a:gd name="T0" fmla="*/ 2218 w 2219"/>
                  <a:gd name="T1" fmla="*/ 1109 h 2220"/>
                  <a:gd name="T2" fmla="*/ 2218 w 2219"/>
                  <a:gd name="T3" fmla="*/ 1109 h 2220"/>
                  <a:gd name="T4" fmla="*/ 1109 w 2219"/>
                  <a:gd name="T5" fmla="*/ 2219 h 2220"/>
                  <a:gd name="T6" fmla="*/ 1109 w 2219"/>
                  <a:gd name="T7" fmla="*/ 2219 h 2220"/>
                  <a:gd name="T8" fmla="*/ 0 w 2219"/>
                  <a:gd name="T9" fmla="*/ 1109 h 2220"/>
                  <a:gd name="T10" fmla="*/ 0 w 2219"/>
                  <a:gd name="T11" fmla="*/ 1109 h 2220"/>
                  <a:gd name="T12" fmla="*/ 1109 w 2219"/>
                  <a:gd name="T13" fmla="*/ 0 h 2220"/>
                  <a:gd name="T14" fmla="*/ 1109 w 2219"/>
                  <a:gd name="T15" fmla="*/ 0 h 2220"/>
                  <a:gd name="T16" fmla="*/ 2218 w 2219"/>
                  <a:gd name="T17" fmla="*/ 1109 h 2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19" h="2220">
                    <a:moveTo>
                      <a:pt x="2218" y="1109"/>
                    </a:moveTo>
                    <a:lnTo>
                      <a:pt x="2218" y="1109"/>
                    </a:lnTo>
                    <a:cubicBezTo>
                      <a:pt x="2218" y="1722"/>
                      <a:pt x="1721" y="2219"/>
                      <a:pt x="1109" y="2219"/>
                    </a:cubicBezTo>
                    <a:lnTo>
                      <a:pt x="1109" y="2219"/>
                    </a:lnTo>
                    <a:cubicBezTo>
                      <a:pt x="496" y="2219"/>
                      <a:pt x="0" y="1722"/>
                      <a:pt x="0" y="1109"/>
                    </a:cubicBezTo>
                    <a:lnTo>
                      <a:pt x="0" y="1109"/>
                    </a:lnTo>
                    <a:cubicBezTo>
                      <a:pt x="0" y="496"/>
                      <a:pt x="496" y="0"/>
                      <a:pt x="1109" y="0"/>
                    </a:cubicBezTo>
                    <a:lnTo>
                      <a:pt x="1109" y="0"/>
                    </a:lnTo>
                    <a:cubicBezTo>
                      <a:pt x="1721" y="0"/>
                      <a:pt x="2218" y="496"/>
                      <a:pt x="2218" y="1109"/>
                    </a:cubicBezTo>
                  </a:path>
                </a:pathLst>
              </a:custGeom>
              <a:noFill/>
              <a:ln w="18000" cap="flat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884D2A-36FB-5B28-61F5-6A050F2B8376}"/>
                </a:ext>
              </a:extLst>
            </p:cNvPr>
            <p:cNvGrpSpPr/>
            <p:nvPr/>
          </p:nvGrpSpPr>
          <p:grpSpPr>
            <a:xfrm>
              <a:off x="4153707" y="3472802"/>
              <a:ext cx="429120" cy="424800"/>
              <a:chOff x="4153707" y="3472802"/>
              <a:chExt cx="429120" cy="424800"/>
            </a:xfrm>
          </p:grpSpPr>
          <p:sp>
            <p:nvSpPr>
              <p:cNvPr id="14" name="Freeform 48">
                <a:extLst>
                  <a:ext uri="{FF2B5EF4-FFF2-40B4-BE49-F238E27FC236}">
                    <a16:creationId xmlns:a16="http://schemas.microsoft.com/office/drawing/2014/main" id="{72D40E62-B542-71EC-1469-1E1C980DA5AD}"/>
                  </a:ext>
                </a:extLst>
              </p:cNvPr>
              <p:cNvSpPr/>
              <p:nvPr/>
            </p:nvSpPr>
            <p:spPr>
              <a:xfrm>
                <a:off x="4314988" y="3478922"/>
                <a:ext cx="106920" cy="10656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98" h="297">
                    <a:moveTo>
                      <a:pt x="149" y="55"/>
                    </a:moveTo>
                    <a:cubicBezTo>
                      <a:pt x="201" y="55"/>
                      <a:pt x="243" y="97"/>
                      <a:pt x="243" y="148"/>
                    </a:cubicBezTo>
                    <a:cubicBezTo>
                      <a:pt x="243" y="200"/>
                      <a:pt x="201" y="242"/>
                      <a:pt x="149" y="242"/>
                    </a:cubicBezTo>
                    <a:cubicBezTo>
                      <a:pt x="98" y="242"/>
                      <a:pt x="56" y="200"/>
                      <a:pt x="56" y="148"/>
                    </a:cubicBezTo>
                    <a:cubicBezTo>
                      <a:pt x="56" y="97"/>
                      <a:pt x="98" y="55"/>
                      <a:pt x="149" y="55"/>
                    </a:cubicBezTo>
                    <a:close/>
                    <a:moveTo>
                      <a:pt x="149" y="297"/>
                    </a:moveTo>
                    <a:cubicBezTo>
                      <a:pt x="231" y="297"/>
                      <a:pt x="298" y="230"/>
                      <a:pt x="298" y="148"/>
                    </a:cubicBezTo>
                    <a:cubicBezTo>
                      <a:pt x="298" y="66"/>
                      <a:pt x="231" y="0"/>
                      <a:pt x="149" y="0"/>
                    </a:cubicBezTo>
                    <a:cubicBezTo>
                      <a:pt x="67" y="0"/>
                      <a:pt x="0" y="66"/>
                      <a:pt x="0" y="148"/>
                    </a:cubicBezTo>
                    <a:cubicBezTo>
                      <a:pt x="0" y="230"/>
                      <a:pt x="67" y="297"/>
                      <a:pt x="149" y="297"/>
                    </a:cubicBezTo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" name="Freeform 49">
                <a:extLst>
                  <a:ext uri="{FF2B5EF4-FFF2-40B4-BE49-F238E27FC236}">
                    <a16:creationId xmlns:a16="http://schemas.microsoft.com/office/drawing/2014/main" id="{4FF15DD1-8417-A0E4-C1AC-9671EA28C432}"/>
                  </a:ext>
                </a:extLst>
              </p:cNvPr>
              <p:cNvSpPr/>
              <p:nvPr/>
            </p:nvSpPr>
            <p:spPr>
              <a:xfrm>
                <a:off x="4447468" y="3472802"/>
                <a:ext cx="100800" cy="10080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81" h="281">
                    <a:moveTo>
                      <a:pt x="141" y="55"/>
                    </a:moveTo>
                    <a:cubicBezTo>
                      <a:pt x="188" y="55"/>
                      <a:pt x="226" y="93"/>
                      <a:pt x="226" y="140"/>
                    </a:cubicBezTo>
                    <a:cubicBezTo>
                      <a:pt x="226" y="187"/>
                      <a:pt x="188" y="226"/>
                      <a:pt x="141" y="226"/>
                    </a:cubicBezTo>
                    <a:cubicBezTo>
                      <a:pt x="94" y="226"/>
                      <a:pt x="55" y="187"/>
                      <a:pt x="55" y="140"/>
                    </a:cubicBezTo>
                    <a:cubicBezTo>
                      <a:pt x="55" y="93"/>
                      <a:pt x="94" y="55"/>
                      <a:pt x="141" y="55"/>
                    </a:cubicBezTo>
                    <a:close/>
                    <a:moveTo>
                      <a:pt x="141" y="281"/>
                    </a:moveTo>
                    <a:cubicBezTo>
                      <a:pt x="218" y="281"/>
                      <a:pt x="281" y="218"/>
                      <a:pt x="281" y="140"/>
                    </a:cubicBezTo>
                    <a:cubicBezTo>
                      <a:pt x="281" y="63"/>
                      <a:pt x="218" y="0"/>
                      <a:pt x="141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218"/>
                      <a:pt x="63" y="281"/>
                      <a:pt x="141" y="281"/>
                    </a:cubicBezTo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" name="Freeform 50">
                <a:extLst>
                  <a:ext uri="{FF2B5EF4-FFF2-40B4-BE49-F238E27FC236}">
                    <a16:creationId xmlns:a16="http://schemas.microsoft.com/office/drawing/2014/main" id="{BC831447-722C-138E-6F54-E5A6C13B5C9B}"/>
                  </a:ext>
                </a:extLst>
              </p:cNvPr>
              <p:cNvSpPr/>
              <p:nvPr/>
            </p:nvSpPr>
            <p:spPr>
              <a:xfrm>
                <a:off x="4153707" y="3580442"/>
                <a:ext cx="429120" cy="31716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93" h="882">
                    <a:moveTo>
                      <a:pt x="738" y="450"/>
                    </a:moveTo>
                    <a:cubicBezTo>
                      <a:pt x="723" y="450"/>
                      <a:pt x="710" y="462"/>
                      <a:pt x="710" y="477"/>
                    </a:cubicBezTo>
                    <a:lnTo>
                      <a:pt x="710" y="826"/>
                    </a:lnTo>
                    <a:lnTo>
                      <a:pt x="482" y="826"/>
                    </a:lnTo>
                    <a:lnTo>
                      <a:pt x="482" y="477"/>
                    </a:lnTo>
                    <a:cubicBezTo>
                      <a:pt x="482" y="462"/>
                      <a:pt x="470" y="450"/>
                      <a:pt x="454" y="450"/>
                    </a:cubicBezTo>
                    <a:lnTo>
                      <a:pt x="402" y="450"/>
                    </a:lnTo>
                    <a:lnTo>
                      <a:pt x="402" y="190"/>
                    </a:lnTo>
                    <a:cubicBezTo>
                      <a:pt x="402" y="172"/>
                      <a:pt x="411" y="156"/>
                      <a:pt x="426" y="145"/>
                    </a:cubicBezTo>
                    <a:cubicBezTo>
                      <a:pt x="473" y="112"/>
                      <a:pt x="534" y="94"/>
                      <a:pt x="597" y="94"/>
                    </a:cubicBezTo>
                    <a:cubicBezTo>
                      <a:pt x="661" y="94"/>
                      <a:pt x="722" y="112"/>
                      <a:pt x="770" y="146"/>
                    </a:cubicBezTo>
                    <a:cubicBezTo>
                      <a:pt x="784" y="156"/>
                      <a:pt x="792" y="172"/>
                      <a:pt x="793" y="190"/>
                    </a:cubicBezTo>
                    <a:cubicBezTo>
                      <a:pt x="793" y="215"/>
                      <a:pt x="793" y="380"/>
                      <a:pt x="793" y="450"/>
                    </a:cubicBezTo>
                    <a:close/>
                    <a:moveTo>
                      <a:pt x="1192" y="143"/>
                    </a:moveTo>
                    <a:cubicBezTo>
                      <a:pt x="1192" y="109"/>
                      <a:pt x="1175" y="78"/>
                      <a:pt x="1148" y="59"/>
                    </a:cubicBezTo>
                    <a:cubicBezTo>
                      <a:pt x="1095" y="21"/>
                      <a:pt x="1027" y="0"/>
                      <a:pt x="957" y="0"/>
                    </a:cubicBezTo>
                    <a:cubicBezTo>
                      <a:pt x="887" y="0"/>
                      <a:pt x="820" y="21"/>
                      <a:pt x="766" y="58"/>
                    </a:cubicBezTo>
                    <a:cubicBezTo>
                      <a:pt x="761" y="62"/>
                      <a:pt x="757" y="68"/>
                      <a:pt x="755" y="74"/>
                    </a:cubicBezTo>
                    <a:cubicBezTo>
                      <a:pt x="707" y="51"/>
                      <a:pt x="653" y="39"/>
                      <a:pt x="597" y="39"/>
                    </a:cubicBezTo>
                    <a:cubicBezTo>
                      <a:pt x="541" y="39"/>
                      <a:pt x="486" y="51"/>
                      <a:pt x="438" y="74"/>
                    </a:cubicBezTo>
                    <a:cubicBezTo>
                      <a:pt x="436" y="68"/>
                      <a:pt x="433" y="63"/>
                      <a:pt x="427" y="59"/>
                    </a:cubicBezTo>
                    <a:cubicBezTo>
                      <a:pt x="374" y="21"/>
                      <a:pt x="305" y="0"/>
                      <a:pt x="235" y="0"/>
                    </a:cubicBezTo>
                    <a:cubicBezTo>
                      <a:pt x="166" y="0"/>
                      <a:pt x="98" y="21"/>
                      <a:pt x="45" y="58"/>
                    </a:cubicBezTo>
                    <a:cubicBezTo>
                      <a:pt x="17" y="77"/>
                      <a:pt x="0" y="109"/>
                      <a:pt x="0" y="143"/>
                    </a:cubicBezTo>
                    <a:lnTo>
                      <a:pt x="0" y="411"/>
                    </a:lnTo>
                    <a:cubicBezTo>
                      <a:pt x="0" y="427"/>
                      <a:pt x="12" y="439"/>
                      <a:pt x="28" y="439"/>
                    </a:cubicBezTo>
                    <a:lnTo>
                      <a:pt x="74" y="439"/>
                    </a:lnTo>
                    <a:lnTo>
                      <a:pt x="74" y="763"/>
                    </a:lnTo>
                    <a:cubicBezTo>
                      <a:pt x="74" y="778"/>
                      <a:pt x="87" y="790"/>
                      <a:pt x="102" y="790"/>
                    </a:cubicBezTo>
                    <a:lnTo>
                      <a:pt x="367" y="790"/>
                    </a:lnTo>
                    <a:cubicBezTo>
                      <a:pt x="374" y="790"/>
                      <a:pt x="381" y="787"/>
                      <a:pt x="386" y="782"/>
                    </a:cubicBezTo>
                    <a:cubicBezTo>
                      <a:pt x="391" y="777"/>
                      <a:pt x="394" y="770"/>
                      <a:pt x="394" y="763"/>
                    </a:cubicBezTo>
                    <a:lnTo>
                      <a:pt x="394" y="564"/>
                    </a:lnTo>
                    <a:cubicBezTo>
                      <a:pt x="394" y="549"/>
                      <a:pt x="382" y="537"/>
                      <a:pt x="367" y="537"/>
                    </a:cubicBezTo>
                    <a:cubicBezTo>
                      <a:pt x="351" y="537"/>
                      <a:pt x="339" y="549"/>
                      <a:pt x="339" y="564"/>
                    </a:cubicBezTo>
                    <a:lnTo>
                      <a:pt x="339" y="735"/>
                    </a:lnTo>
                    <a:lnTo>
                      <a:pt x="130" y="735"/>
                    </a:lnTo>
                    <a:lnTo>
                      <a:pt x="130" y="411"/>
                    </a:lnTo>
                    <a:cubicBezTo>
                      <a:pt x="130" y="396"/>
                      <a:pt x="117" y="384"/>
                      <a:pt x="102" y="384"/>
                    </a:cubicBezTo>
                    <a:lnTo>
                      <a:pt x="55" y="384"/>
                    </a:lnTo>
                    <a:lnTo>
                      <a:pt x="55" y="143"/>
                    </a:lnTo>
                    <a:cubicBezTo>
                      <a:pt x="55" y="127"/>
                      <a:pt x="63" y="112"/>
                      <a:pt x="77" y="103"/>
                    </a:cubicBezTo>
                    <a:cubicBezTo>
                      <a:pt x="121" y="72"/>
                      <a:pt x="177" y="55"/>
                      <a:pt x="235" y="55"/>
                    </a:cubicBezTo>
                    <a:cubicBezTo>
                      <a:pt x="293" y="55"/>
                      <a:pt x="348" y="72"/>
                      <a:pt x="392" y="102"/>
                    </a:cubicBezTo>
                    <a:cubicBezTo>
                      <a:pt x="364" y="122"/>
                      <a:pt x="347" y="155"/>
                      <a:pt x="347" y="190"/>
                    </a:cubicBezTo>
                    <a:lnTo>
                      <a:pt x="347" y="477"/>
                    </a:lnTo>
                    <a:cubicBezTo>
                      <a:pt x="347" y="493"/>
                      <a:pt x="359" y="505"/>
                      <a:pt x="375" y="505"/>
                    </a:cubicBezTo>
                    <a:lnTo>
                      <a:pt x="427" y="505"/>
                    </a:lnTo>
                    <a:lnTo>
                      <a:pt x="427" y="854"/>
                    </a:lnTo>
                    <a:cubicBezTo>
                      <a:pt x="427" y="869"/>
                      <a:pt x="439" y="882"/>
                      <a:pt x="454" y="882"/>
                    </a:cubicBezTo>
                    <a:lnTo>
                      <a:pt x="738" y="882"/>
                    </a:lnTo>
                    <a:cubicBezTo>
                      <a:pt x="753" y="882"/>
                      <a:pt x="766" y="869"/>
                      <a:pt x="766" y="854"/>
                    </a:cubicBezTo>
                    <a:lnTo>
                      <a:pt x="766" y="505"/>
                    </a:lnTo>
                    <a:lnTo>
                      <a:pt x="820" y="505"/>
                    </a:lnTo>
                    <a:cubicBezTo>
                      <a:pt x="836" y="505"/>
                      <a:pt x="848" y="493"/>
                      <a:pt x="848" y="477"/>
                    </a:cubicBezTo>
                    <a:cubicBezTo>
                      <a:pt x="848" y="446"/>
                      <a:pt x="848" y="219"/>
                      <a:pt x="848" y="190"/>
                    </a:cubicBezTo>
                    <a:cubicBezTo>
                      <a:pt x="847" y="154"/>
                      <a:pt x="830" y="121"/>
                      <a:pt x="802" y="101"/>
                    </a:cubicBezTo>
                    <a:cubicBezTo>
                      <a:pt x="801" y="101"/>
                      <a:pt x="801" y="101"/>
                      <a:pt x="801" y="101"/>
                    </a:cubicBezTo>
                    <a:cubicBezTo>
                      <a:pt x="845" y="71"/>
                      <a:pt x="900" y="55"/>
                      <a:pt x="957" y="55"/>
                    </a:cubicBezTo>
                    <a:cubicBezTo>
                      <a:pt x="1015" y="55"/>
                      <a:pt x="1072" y="72"/>
                      <a:pt x="1116" y="104"/>
                    </a:cubicBezTo>
                    <a:cubicBezTo>
                      <a:pt x="1129" y="113"/>
                      <a:pt x="1137" y="128"/>
                      <a:pt x="1137" y="143"/>
                    </a:cubicBezTo>
                    <a:cubicBezTo>
                      <a:pt x="1137" y="166"/>
                      <a:pt x="1137" y="318"/>
                      <a:pt x="1137" y="384"/>
                    </a:cubicBezTo>
                    <a:lnTo>
                      <a:pt x="1088" y="384"/>
                    </a:lnTo>
                    <a:cubicBezTo>
                      <a:pt x="1073" y="384"/>
                      <a:pt x="1060" y="396"/>
                      <a:pt x="1060" y="411"/>
                    </a:cubicBezTo>
                    <a:lnTo>
                      <a:pt x="1060" y="735"/>
                    </a:lnTo>
                    <a:lnTo>
                      <a:pt x="851" y="735"/>
                    </a:lnTo>
                    <a:lnTo>
                      <a:pt x="851" y="564"/>
                    </a:lnTo>
                    <a:cubicBezTo>
                      <a:pt x="851" y="549"/>
                      <a:pt x="839" y="537"/>
                      <a:pt x="823" y="537"/>
                    </a:cubicBezTo>
                    <a:cubicBezTo>
                      <a:pt x="808" y="537"/>
                      <a:pt x="796" y="549"/>
                      <a:pt x="796" y="564"/>
                    </a:cubicBezTo>
                    <a:lnTo>
                      <a:pt x="796" y="763"/>
                    </a:lnTo>
                    <a:cubicBezTo>
                      <a:pt x="796" y="778"/>
                      <a:pt x="808" y="790"/>
                      <a:pt x="823" y="790"/>
                    </a:cubicBezTo>
                    <a:lnTo>
                      <a:pt x="1088" y="790"/>
                    </a:lnTo>
                    <a:cubicBezTo>
                      <a:pt x="1103" y="790"/>
                      <a:pt x="1116" y="778"/>
                      <a:pt x="1116" y="763"/>
                    </a:cubicBezTo>
                    <a:lnTo>
                      <a:pt x="1116" y="439"/>
                    </a:lnTo>
                    <a:lnTo>
                      <a:pt x="1165" y="439"/>
                    </a:lnTo>
                    <a:cubicBezTo>
                      <a:pt x="1180" y="439"/>
                      <a:pt x="1193" y="427"/>
                      <a:pt x="1193" y="411"/>
                    </a:cubicBezTo>
                    <a:cubicBezTo>
                      <a:pt x="1193" y="382"/>
                      <a:pt x="1192" y="171"/>
                      <a:pt x="1192" y="143"/>
                    </a:cubicBezTo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7" name="Freeform 51">
                <a:extLst>
                  <a:ext uri="{FF2B5EF4-FFF2-40B4-BE49-F238E27FC236}">
                    <a16:creationId xmlns:a16="http://schemas.microsoft.com/office/drawing/2014/main" id="{94A39702-E303-F1BE-1162-4334EE4C58F4}"/>
                  </a:ext>
                </a:extLst>
              </p:cNvPr>
              <p:cNvSpPr/>
              <p:nvPr/>
            </p:nvSpPr>
            <p:spPr>
              <a:xfrm>
                <a:off x="4187908" y="3472802"/>
                <a:ext cx="100800" cy="10080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81" h="281">
                    <a:moveTo>
                      <a:pt x="140" y="55"/>
                    </a:moveTo>
                    <a:cubicBezTo>
                      <a:pt x="187" y="55"/>
                      <a:pt x="226" y="93"/>
                      <a:pt x="226" y="140"/>
                    </a:cubicBezTo>
                    <a:cubicBezTo>
                      <a:pt x="226" y="187"/>
                      <a:pt x="187" y="226"/>
                      <a:pt x="140" y="226"/>
                    </a:cubicBezTo>
                    <a:cubicBezTo>
                      <a:pt x="93" y="226"/>
                      <a:pt x="55" y="187"/>
                      <a:pt x="55" y="140"/>
                    </a:cubicBezTo>
                    <a:cubicBezTo>
                      <a:pt x="55" y="93"/>
                      <a:pt x="93" y="55"/>
                      <a:pt x="140" y="55"/>
                    </a:cubicBezTo>
                    <a:close/>
                    <a:moveTo>
                      <a:pt x="140" y="281"/>
                    </a:moveTo>
                    <a:cubicBezTo>
                      <a:pt x="218" y="281"/>
                      <a:pt x="281" y="218"/>
                      <a:pt x="281" y="140"/>
                    </a:cubicBezTo>
                    <a:cubicBezTo>
                      <a:pt x="281" y="63"/>
                      <a:pt x="218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218"/>
                      <a:pt x="63" y="281"/>
                      <a:pt x="140" y="281"/>
                    </a:cubicBezTo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A9C7236-68A8-2583-2291-809816AF1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1486" y="4364228"/>
              <a:ext cx="573908" cy="573908"/>
            </a:xfrm>
            <a:prstGeom prst="rect">
              <a:avLst/>
            </a:prstGeom>
          </p:spPr>
        </p:pic>
        <p:sp>
          <p:nvSpPr>
            <p:cNvPr id="12" name="Freeform 59">
              <a:extLst>
                <a:ext uri="{FF2B5EF4-FFF2-40B4-BE49-F238E27FC236}">
                  <a16:creationId xmlns:a16="http://schemas.microsoft.com/office/drawing/2014/main" id="{E06F5225-01D6-4EBE-C4BC-DE5C4F49BFBB}"/>
                </a:ext>
              </a:extLst>
            </p:cNvPr>
            <p:cNvSpPr/>
            <p:nvPr/>
          </p:nvSpPr>
          <p:spPr>
            <a:xfrm>
              <a:off x="3249756" y="2552209"/>
              <a:ext cx="477360" cy="40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7" h="1128">
                  <a:moveTo>
                    <a:pt x="1309" y="471"/>
                  </a:moveTo>
                  <a:lnTo>
                    <a:pt x="1152" y="354"/>
                  </a:lnTo>
                  <a:lnTo>
                    <a:pt x="689" y="8"/>
                  </a:lnTo>
                  <a:cubicBezTo>
                    <a:pt x="674" y="-3"/>
                    <a:pt x="653" y="-3"/>
                    <a:pt x="637" y="8"/>
                  </a:cubicBezTo>
                  <a:lnTo>
                    <a:pt x="174" y="354"/>
                  </a:lnTo>
                  <a:lnTo>
                    <a:pt x="17" y="471"/>
                  </a:lnTo>
                  <a:cubicBezTo>
                    <a:pt x="-2" y="486"/>
                    <a:pt x="-6" y="512"/>
                    <a:pt x="8" y="532"/>
                  </a:cubicBezTo>
                  <a:cubicBezTo>
                    <a:pt x="17" y="543"/>
                    <a:pt x="30" y="549"/>
                    <a:pt x="43" y="549"/>
                  </a:cubicBezTo>
                  <a:cubicBezTo>
                    <a:pt x="52" y="549"/>
                    <a:pt x="61" y="546"/>
                    <a:pt x="68" y="540"/>
                  </a:cubicBezTo>
                  <a:lnTo>
                    <a:pt x="157" y="474"/>
                  </a:lnTo>
                  <a:lnTo>
                    <a:pt x="157" y="1068"/>
                  </a:lnTo>
                  <a:cubicBezTo>
                    <a:pt x="157" y="1101"/>
                    <a:pt x="184" y="1128"/>
                    <a:pt x="217" y="1128"/>
                  </a:cubicBezTo>
                  <a:lnTo>
                    <a:pt x="411" y="1128"/>
                  </a:lnTo>
                  <a:cubicBezTo>
                    <a:pt x="425" y="1128"/>
                    <a:pt x="439" y="1123"/>
                    <a:pt x="448" y="1113"/>
                  </a:cubicBezTo>
                  <a:cubicBezTo>
                    <a:pt x="458" y="1103"/>
                    <a:pt x="464" y="1089"/>
                    <a:pt x="464" y="1075"/>
                  </a:cubicBezTo>
                  <a:lnTo>
                    <a:pt x="464" y="744"/>
                  </a:lnTo>
                  <a:cubicBezTo>
                    <a:pt x="464" y="738"/>
                    <a:pt x="468" y="734"/>
                    <a:pt x="471" y="734"/>
                  </a:cubicBezTo>
                  <a:lnTo>
                    <a:pt x="854" y="734"/>
                  </a:lnTo>
                  <a:cubicBezTo>
                    <a:pt x="857" y="734"/>
                    <a:pt x="861" y="738"/>
                    <a:pt x="861" y="744"/>
                  </a:cubicBezTo>
                  <a:lnTo>
                    <a:pt x="861" y="1075"/>
                  </a:lnTo>
                  <a:cubicBezTo>
                    <a:pt x="861" y="1089"/>
                    <a:pt x="867" y="1103"/>
                    <a:pt x="877" y="1113"/>
                  </a:cubicBezTo>
                  <a:cubicBezTo>
                    <a:pt x="887" y="1123"/>
                    <a:pt x="900" y="1128"/>
                    <a:pt x="914" y="1128"/>
                  </a:cubicBezTo>
                  <a:lnTo>
                    <a:pt x="1109" y="1128"/>
                  </a:lnTo>
                  <a:cubicBezTo>
                    <a:pt x="1142" y="1128"/>
                    <a:pt x="1169" y="1101"/>
                    <a:pt x="1169" y="1068"/>
                  </a:cubicBezTo>
                  <a:lnTo>
                    <a:pt x="1169" y="474"/>
                  </a:lnTo>
                  <a:lnTo>
                    <a:pt x="1258" y="540"/>
                  </a:lnTo>
                  <a:cubicBezTo>
                    <a:pt x="1266" y="546"/>
                    <a:pt x="1275" y="549"/>
                    <a:pt x="1284" y="549"/>
                  </a:cubicBezTo>
                  <a:cubicBezTo>
                    <a:pt x="1297" y="549"/>
                    <a:pt x="1310" y="543"/>
                    <a:pt x="1318" y="532"/>
                  </a:cubicBezTo>
                  <a:cubicBezTo>
                    <a:pt x="1332" y="512"/>
                    <a:pt x="1328" y="486"/>
                    <a:pt x="1309" y="471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63">
              <a:extLst>
                <a:ext uri="{FF2B5EF4-FFF2-40B4-BE49-F238E27FC236}">
                  <a16:creationId xmlns:a16="http://schemas.microsoft.com/office/drawing/2014/main" id="{D19B1F37-A0EA-32B9-134F-D7967D29D086}"/>
                </a:ext>
              </a:extLst>
            </p:cNvPr>
            <p:cNvSpPr/>
            <p:nvPr/>
          </p:nvSpPr>
          <p:spPr>
            <a:xfrm>
              <a:off x="950847" y="3758118"/>
              <a:ext cx="1023845" cy="107852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71" h="999">
                  <a:moveTo>
                    <a:pt x="1016" y="482"/>
                  </a:moveTo>
                  <a:cubicBezTo>
                    <a:pt x="1016" y="501"/>
                    <a:pt x="1000" y="516"/>
                    <a:pt x="981" y="517"/>
                  </a:cubicBezTo>
                  <a:lnTo>
                    <a:pt x="980" y="517"/>
                  </a:lnTo>
                  <a:lnTo>
                    <a:pt x="968" y="517"/>
                  </a:lnTo>
                  <a:cubicBezTo>
                    <a:pt x="933" y="517"/>
                    <a:pt x="901" y="539"/>
                    <a:pt x="887" y="571"/>
                  </a:cubicBezTo>
                  <a:cubicBezTo>
                    <a:pt x="886" y="573"/>
                    <a:pt x="885" y="574"/>
                    <a:pt x="885" y="576"/>
                  </a:cubicBezTo>
                  <a:cubicBezTo>
                    <a:pt x="871" y="606"/>
                    <a:pt x="875" y="641"/>
                    <a:pt x="894" y="667"/>
                  </a:cubicBezTo>
                  <a:cubicBezTo>
                    <a:pt x="896" y="669"/>
                    <a:pt x="897" y="671"/>
                    <a:pt x="899" y="673"/>
                  </a:cubicBezTo>
                  <a:cubicBezTo>
                    <a:pt x="913" y="686"/>
                    <a:pt x="913" y="709"/>
                    <a:pt x="899" y="722"/>
                  </a:cubicBezTo>
                  <a:lnTo>
                    <a:pt x="872" y="750"/>
                  </a:lnTo>
                  <a:cubicBezTo>
                    <a:pt x="858" y="763"/>
                    <a:pt x="836" y="763"/>
                    <a:pt x="822" y="750"/>
                  </a:cubicBezTo>
                  <a:cubicBezTo>
                    <a:pt x="821" y="748"/>
                    <a:pt x="820" y="747"/>
                    <a:pt x="818" y="746"/>
                  </a:cubicBezTo>
                  <a:cubicBezTo>
                    <a:pt x="793" y="724"/>
                    <a:pt x="756" y="717"/>
                    <a:pt x="724" y="731"/>
                  </a:cubicBezTo>
                  <a:lnTo>
                    <a:pt x="723" y="731"/>
                  </a:lnTo>
                  <a:cubicBezTo>
                    <a:pt x="709" y="736"/>
                    <a:pt x="698" y="745"/>
                    <a:pt x="688" y="756"/>
                  </a:cubicBezTo>
                  <a:cubicBezTo>
                    <a:pt x="685" y="749"/>
                    <a:pt x="682" y="742"/>
                    <a:pt x="678" y="736"/>
                  </a:cubicBezTo>
                  <a:cubicBezTo>
                    <a:pt x="649" y="685"/>
                    <a:pt x="597" y="654"/>
                    <a:pt x="539" y="652"/>
                  </a:cubicBezTo>
                  <a:cubicBezTo>
                    <a:pt x="536" y="652"/>
                    <a:pt x="533" y="651"/>
                    <a:pt x="531" y="648"/>
                  </a:cubicBezTo>
                  <a:lnTo>
                    <a:pt x="518" y="626"/>
                  </a:lnTo>
                  <a:cubicBezTo>
                    <a:pt x="546" y="641"/>
                    <a:pt x="577" y="649"/>
                    <a:pt x="611" y="649"/>
                  </a:cubicBezTo>
                  <a:cubicBezTo>
                    <a:pt x="719" y="649"/>
                    <a:pt x="807" y="561"/>
                    <a:pt x="807" y="454"/>
                  </a:cubicBezTo>
                  <a:cubicBezTo>
                    <a:pt x="807" y="346"/>
                    <a:pt x="719" y="258"/>
                    <a:pt x="611" y="258"/>
                  </a:cubicBezTo>
                  <a:cubicBezTo>
                    <a:pt x="504" y="258"/>
                    <a:pt x="417" y="344"/>
                    <a:pt x="416" y="450"/>
                  </a:cubicBezTo>
                  <a:lnTo>
                    <a:pt x="382" y="392"/>
                  </a:lnTo>
                  <a:cubicBezTo>
                    <a:pt x="381" y="391"/>
                    <a:pt x="381" y="390"/>
                    <a:pt x="380" y="390"/>
                  </a:cubicBezTo>
                  <a:lnTo>
                    <a:pt x="338" y="317"/>
                  </a:lnTo>
                  <a:cubicBezTo>
                    <a:pt x="336" y="315"/>
                    <a:pt x="336" y="312"/>
                    <a:pt x="338" y="310"/>
                  </a:cubicBezTo>
                  <a:cubicBezTo>
                    <a:pt x="357" y="264"/>
                    <a:pt x="355" y="212"/>
                    <a:pt x="331" y="168"/>
                  </a:cubicBezTo>
                  <a:cubicBezTo>
                    <a:pt x="333" y="166"/>
                    <a:pt x="336" y="165"/>
                    <a:pt x="338" y="163"/>
                  </a:cubicBezTo>
                  <a:cubicBezTo>
                    <a:pt x="351" y="149"/>
                    <a:pt x="373" y="149"/>
                    <a:pt x="387" y="163"/>
                  </a:cubicBezTo>
                  <a:cubicBezTo>
                    <a:pt x="388" y="164"/>
                    <a:pt x="389" y="165"/>
                    <a:pt x="390" y="166"/>
                  </a:cubicBezTo>
                  <a:cubicBezTo>
                    <a:pt x="417" y="190"/>
                    <a:pt x="455" y="195"/>
                    <a:pt x="488" y="180"/>
                  </a:cubicBezTo>
                  <a:cubicBezTo>
                    <a:pt x="492" y="179"/>
                    <a:pt x="496" y="177"/>
                    <a:pt x="500" y="175"/>
                  </a:cubicBezTo>
                  <a:cubicBezTo>
                    <a:pt x="534" y="162"/>
                    <a:pt x="556" y="129"/>
                    <a:pt x="556" y="93"/>
                  </a:cubicBezTo>
                  <a:lnTo>
                    <a:pt x="556" y="92"/>
                  </a:lnTo>
                  <a:lnTo>
                    <a:pt x="556" y="91"/>
                  </a:lnTo>
                  <a:cubicBezTo>
                    <a:pt x="556" y="71"/>
                    <a:pt x="572" y="56"/>
                    <a:pt x="591" y="56"/>
                  </a:cubicBezTo>
                  <a:lnTo>
                    <a:pt x="630" y="56"/>
                  </a:lnTo>
                  <a:cubicBezTo>
                    <a:pt x="649" y="56"/>
                    <a:pt x="665" y="71"/>
                    <a:pt x="665" y="90"/>
                  </a:cubicBezTo>
                  <a:cubicBezTo>
                    <a:pt x="665" y="92"/>
                    <a:pt x="665" y="93"/>
                    <a:pt x="665" y="94"/>
                  </a:cubicBezTo>
                  <a:cubicBezTo>
                    <a:pt x="666" y="130"/>
                    <a:pt x="689" y="161"/>
                    <a:pt x="722" y="175"/>
                  </a:cubicBezTo>
                  <a:cubicBezTo>
                    <a:pt x="726" y="177"/>
                    <a:pt x="730" y="178"/>
                    <a:pt x="734" y="180"/>
                  </a:cubicBezTo>
                  <a:cubicBezTo>
                    <a:pt x="768" y="195"/>
                    <a:pt x="808" y="188"/>
                    <a:pt x="834" y="162"/>
                  </a:cubicBezTo>
                  <a:lnTo>
                    <a:pt x="836" y="161"/>
                  </a:lnTo>
                  <a:lnTo>
                    <a:pt x="836" y="160"/>
                  </a:lnTo>
                  <a:cubicBezTo>
                    <a:pt x="850" y="147"/>
                    <a:pt x="872" y="147"/>
                    <a:pt x="886" y="160"/>
                  </a:cubicBezTo>
                  <a:lnTo>
                    <a:pt x="913" y="187"/>
                  </a:lnTo>
                  <a:cubicBezTo>
                    <a:pt x="927" y="201"/>
                    <a:pt x="927" y="223"/>
                    <a:pt x="913" y="237"/>
                  </a:cubicBezTo>
                  <a:lnTo>
                    <a:pt x="907" y="243"/>
                  </a:lnTo>
                  <a:cubicBezTo>
                    <a:pt x="882" y="269"/>
                    <a:pt x="875" y="307"/>
                    <a:pt x="889" y="340"/>
                  </a:cubicBezTo>
                  <a:cubicBezTo>
                    <a:pt x="890" y="343"/>
                    <a:pt x="891" y="346"/>
                    <a:pt x="892" y="349"/>
                  </a:cubicBezTo>
                  <a:cubicBezTo>
                    <a:pt x="905" y="384"/>
                    <a:pt x="939" y="408"/>
                    <a:pt x="976" y="408"/>
                  </a:cubicBezTo>
                  <a:lnTo>
                    <a:pt x="980" y="408"/>
                  </a:lnTo>
                  <a:lnTo>
                    <a:pt x="981" y="408"/>
                  </a:lnTo>
                  <a:cubicBezTo>
                    <a:pt x="1000" y="408"/>
                    <a:pt x="1016" y="424"/>
                    <a:pt x="1016" y="443"/>
                  </a:cubicBezTo>
                  <a:close/>
                  <a:moveTo>
                    <a:pt x="471" y="454"/>
                  </a:moveTo>
                  <a:cubicBezTo>
                    <a:pt x="471" y="376"/>
                    <a:pt x="534" y="313"/>
                    <a:pt x="611" y="313"/>
                  </a:cubicBezTo>
                  <a:cubicBezTo>
                    <a:pt x="688" y="313"/>
                    <a:pt x="751" y="376"/>
                    <a:pt x="751" y="454"/>
                  </a:cubicBezTo>
                  <a:cubicBezTo>
                    <a:pt x="751" y="531"/>
                    <a:pt x="688" y="594"/>
                    <a:pt x="611" y="594"/>
                  </a:cubicBezTo>
                  <a:cubicBezTo>
                    <a:pt x="534" y="594"/>
                    <a:pt x="471" y="531"/>
                    <a:pt x="471" y="454"/>
                  </a:cubicBezTo>
                  <a:close/>
                  <a:moveTo>
                    <a:pt x="634" y="787"/>
                  </a:moveTo>
                  <a:lnTo>
                    <a:pt x="585" y="758"/>
                  </a:lnTo>
                  <a:cubicBezTo>
                    <a:pt x="565" y="747"/>
                    <a:pt x="541" y="747"/>
                    <a:pt x="521" y="758"/>
                  </a:cubicBezTo>
                  <a:lnTo>
                    <a:pt x="472" y="786"/>
                  </a:lnTo>
                  <a:cubicBezTo>
                    <a:pt x="452" y="797"/>
                    <a:pt x="440" y="818"/>
                    <a:pt x="440" y="841"/>
                  </a:cubicBezTo>
                  <a:lnTo>
                    <a:pt x="440" y="898"/>
                  </a:lnTo>
                  <a:cubicBezTo>
                    <a:pt x="440" y="901"/>
                    <a:pt x="440" y="905"/>
                    <a:pt x="440" y="908"/>
                  </a:cubicBezTo>
                  <a:cubicBezTo>
                    <a:pt x="433" y="901"/>
                    <a:pt x="426" y="892"/>
                    <a:pt x="421" y="883"/>
                  </a:cubicBezTo>
                  <a:cubicBezTo>
                    <a:pt x="404" y="852"/>
                    <a:pt x="401" y="818"/>
                    <a:pt x="415" y="786"/>
                  </a:cubicBezTo>
                  <a:cubicBezTo>
                    <a:pt x="423" y="767"/>
                    <a:pt x="422" y="746"/>
                    <a:pt x="412" y="728"/>
                  </a:cubicBezTo>
                  <a:lnTo>
                    <a:pt x="368" y="654"/>
                  </a:lnTo>
                  <a:cubicBezTo>
                    <a:pt x="367" y="653"/>
                    <a:pt x="367" y="652"/>
                    <a:pt x="366" y="651"/>
                  </a:cubicBezTo>
                  <a:lnTo>
                    <a:pt x="218" y="398"/>
                  </a:lnTo>
                  <a:cubicBezTo>
                    <a:pt x="207" y="379"/>
                    <a:pt x="186" y="367"/>
                    <a:pt x="164" y="366"/>
                  </a:cubicBezTo>
                  <a:cubicBezTo>
                    <a:pt x="125" y="365"/>
                    <a:pt x="91" y="345"/>
                    <a:pt x="71" y="311"/>
                  </a:cubicBezTo>
                  <a:cubicBezTo>
                    <a:pt x="66" y="301"/>
                    <a:pt x="62" y="291"/>
                    <a:pt x="59" y="281"/>
                  </a:cubicBezTo>
                  <a:cubicBezTo>
                    <a:pt x="62" y="283"/>
                    <a:pt x="65" y="285"/>
                    <a:pt x="68" y="287"/>
                  </a:cubicBezTo>
                  <a:lnTo>
                    <a:pt x="117" y="315"/>
                  </a:lnTo>
                  <a:cubicBezTo>
                    <a:pt x="136" y="327"/>
                    <a:pt x="161" y="327"/>
                    <a:pt x="181" y="316"/>
                  </a:cubicBezTo>
                  <a:lnTo>
                    <a:pt x="230" y="288"/>
                  </a:lnTo>
                  <a:cubicBezTo>
                    <a:pt x="249" y="276"/>
                    <a:pt x="262" y="255"/>
                    <a:pt x="262" y="232"/>
                  </a:cubicBezTo>
                  <a:lnTo>
                    <a:pt x="262" y="176"/>
                  </a:lnTo>
                  <a:cubicBezTo>
                    <a:pt x="262" y="172"/>
                    <a:pt x="262" y="169"/>
                    <a:pt x="261" y="165"/>
                  </a:cubicBezTo>
                  <a:cubicBezTo>
                    <a:pt x="269" y="173"/>
                    <a:pt x="275" y="181"/>
                    <a:pt x="281" y="191"/>
                  </a:cubicBezTo>
                  <a:cubicBezTo>
                    <a:pt x="298" y="221"/>
                    <a:pt x="300" y="256"/>
                    <a:pt x="287" y="288"/>
                  </a:cubicBezTo>
                  <a:cubicBezTo>
                    <a:pt x="279" y="307"/>
                    <a:pt x="280" y="328"/>
                    <a:pt x="290" y="345"/>
                  </a:cubicBezTo>
                  <a:lnTo>
                    <a:pt x="334" y="420"/>
                  </a:lnTo>
                  <a:cubicBezTo>
                    <a:pt x="334" y="421"/>
                    <a:pt x="335" y="422"/>
                    <a:pt x="336" y="423"/>
                  </a:cubicBezTo>
                  <a:lnTo>
                    <a:pt x="484" y="676"/>
                  </a:lnTo>
                  <a:cubicBezTo>
                    <a:pt x="495" y="695"/>
                    <a:pt x="515" y="707"/>
                    <a:pt x="538" y="708"/>
                  </a:cubicBezTo>
                  <a:cubicBezTo>
                    <a:pt x="577" y="708"/>
                    <a:pt x="611" y="729"/>
                    <a:pt x="631" y="763"/>
                  </a:cubicBezTo>
                  <a:cubicBezTo>
                    <a:pt x="636" y="773"/>
                    <a:pt x="640" y="783"/>
                    <a:pt x="643" y="793"/>
                  </a:cubicBezTo>
                  <a:cubicBezTo>
                    <a:pt x="640" y="790"/>
                    <a:pt x="637" y="788"/>
                    <a:pt x="634" y="787"/>
                  </a:cubicBezTo>
                  <a:close/>
                  <a:moveTo>
                    <a:pt x="981" y="353"/>
                  </a:moveTo>
                  <a:lnTo>
                    <a:pt x="977" y="353"/>
                  </a:lnTo>
                  <a:cubicBezTo>
                    <a:pt x="962" y="353"/>
                    <a:pt x="949" y="344"/>
                    <a:pt x="944" y="330"/>
                  </a:cubicBezTo>
                  <a:cubicBezTo>
                    <a:pt x="943" y="327"/>
                    <a:pt x="941" y="323"/>
                    <a:pt x="940" y="319"/>
                  </a:cubicBezTo>
                  <a:cubicBezTo>
                    <a:pt x="934" y="306"/>
                    <a:pt x="937" y="291"/>
                    <a:pt x="947" y="282"/>
                  </a:cubicBezTo>
                  <a:cubicBezTo>
                    <a:pt x="947" y="281"/>
                    <a:pt x="947" y="281"/>
                    <a:pt x="948" y="281"/>
                  </a:cubicBezTo>
                  <a:lnTo>
                    <a:pt x="953" y="275"/>
                  </a:lnTo>
                  <a:cubicBezTo>
                    <a:pt x="987" y="240"/>
                    <a:pt x="987" y="183"/>
                    <a:pt x="952" y="148"/>
                  </a:cubicBezTo>
                  <a:lnTo>
                    <a:pt x="925" y="121"/>
                  </a:lnTo>
                  <a:cubicBezTo>
                    <a:pt x="890" y="86"/>
                    <a:pt x="833" y="86"/>
                    <a:pt x="798" y="121"/>
                  </a:cubicBezTo>
                  <a:lnTo>
                    <a:pt x="796" y="122"/>
                  </a:lnTo>
                  <a:lnTo>
                    <a:pt x="796" y="123"/>
                  </a:lnTo>
                  <a:cubicBezTo>
                    <a:pt x="785" y="133"/>
                    <a:pt x="770" y="136"/>
                    <a:pt x="757" y="130"/>
                  </a:cubicBezTo>
                  <a:cubicBezTo>
                    <a:pt x="752" y="128"/>
                    <a:pt x="747" y="126"/>
                    <a:pt x="743" y="124"/>
                  </a:cubicBezTo>
                  <a:cubicBezTo>
                    <a:pt x="729" y="118"/>
                    <a:pt x="720" y="106"/>
                    <a:pt x="720" y="91"/>
                  </a:cubicBezTo>
                  <a:cubicBezTo>
                    <a:pt x="720" y="90"/>
                    <a:pt x="720" y="89"/>
                    <a:pt x="720" y="87"/>
                  </a:cubicBezTo>
                  <a:cubicBezTo>
                    <a:pt x="718" y="39"/>
                    <a:pt x="678" y="0"/>
                    <a:pt x="630" y="0"/>
                  </a:cubicBezTo>
                  <a:lnTo>
                    <a:pt x="591" y="0"/>
                  </a:lnTo>
                  <a:cubicBezTo>
                    <a:pt x="542" y="0"/>
                    <a:pt x="502" y="40"/>
                    <a:pt x="501" y="89"/>
                  </a:cubicBezTo>
                  <a:lnTo>
                    <a:pt x="501" y="90"/>
                  </a:lnTo>
                  <a:cubicBezTo>
                    <a:pt x="501" y="90"/>
                    <a:pt x="501" y="91"/>
                    <a:pt x="501" y="92"/>
                  </a:cubicBezTo>
                  <a:cubicBezTo>
                    <a:pt x="501" y="106"/>
                    <a:pt x="492" y="119"/>
                    <a:pt x="479" y="124"/>
                  </a:cubicBezTo>
                  <a:cubicBezTo>
                    <a:pt x="474" y="126"/>
                    <a:pt x="470" y="128"/>
                    <a:pt x="465" y="130"/>
                  </a:cubicBezTo>
                  <a:cubicBezTo>
                    <a:pt x="452" y="136"/>
                    <a:pt x="436" y="134"/>
                    <a:pt x="426" y="123"/>
                  </a:cubicBezTo>
                  <a:cubicBezTo>
                    <a:pt x="425" y="122"/>
                    <a:pt x="424" y="121"/>
                    <a:pt x="423" y="121"/>
                  </a:cubicBezTo>
                  <a:cubicBezTo>
                    <a:pt x="387" y="89"/>
                    <a:pt x="332" y="90"/>
                    <a:pt x="298" y="124"/>
                  </a:cubicBezTo>
                  <a:cubicBezTo>
                    <a:pt x="258" y="85"/>
                    <a:pt x="200" y="67"/>
                    <a:pt x="142" y="78"/>
                  </a:cubicBezTo>
                  <a:cubicBezTo>
                    <a:pt x="129" y="80"/>
                    <a:pt x="120" y="92"/>
                    <a:pt x="120" y="106"/>
                  </a:cubicBezTo>
                  <a:cubicBezTo>
                    <a:pt x="121" y="118"/>
                    <a:pt x="129" y="128"/>
                    <a:pt x="140" y="131"/>
                  </a:cubicBezTo>
                  <a:lnTo>
                    <a:pt x="203" y="168"/>
                  </a:lnTo>
                  <a:cubicBezTo>
                    <a:pt x="205" y="170"/>
                    <a:pt x="207" y="172"/>
                    <a:pt x="207" y="176"/>
                  </a:cubicBezTo>
                  <a:lnTo>
                    <a:pt x="207" y="232"/>
                  </a:lnTo>
                  <a:cubicBezTo>
                    <a:pt x="207" y="235"/>
                    <a:pt x="205" y="238"/>
                    <a:pt x="202" y="240"/>
                  </a:cubicBezTo>
                  <a:lnTo>
                    <a:pt x="153" y="268"/>
                  </a:lnTo>
                  <a:cubicBezTo>
                    <a:pt x="150" y="269"/>
                    <a:pt x="147" y="269"/>
                    <a:pt x="144" y="268"/>
                  </a:cubicBezTo>
                  <a:lnTo>
                    <a:pt x="96" y="239"/>
                  </a:lnTo>
                  <a:cubicBezTo>
                    <a:pt x="93" y="238"/>
                    <a:pt x="91" y="235"/>
                    <a:pt x="91" y="232"/>
                  </a:cubicBezTo>
                  <a:lnTo>
                    <a:pt x="92" y="159"/>
                  </a:lnTo>
                  <a:cubicBezTo>
                    <a:pt x="94" y="148"/>
                    <a:pt x="90" y="136"/>
                    <a:pt x="80" y="129"/>
                  </a:cubicBezTo>
                  <a:cubicBezTo>
                    <a:pt x="68" y="122"/>
                    <a:pt x="53" y="124"/>
                    <a:pt x="44" y="134"/>
                  </a:cubicBezTo>
                  <a:cubicBezTo>
                    <a:pt x="-6" y="191"/>
                    <a:pt x="-14" y="272"/>
                    <a:pt x="23" y="338"/>
                  </a:cubicBezTo>
                  <a:cubicBezTo>
                    <a:pt x="52" y="389"/>
                    <a:pt x="105" y="420"/>
                    <a:pt x="163" y="421"/>
                  </a:cubicBezTo>
                  <a:cubicBezTo>
                    <a:pt x="166" y="421"/>
                    <a:pt x="169" y="423"/>
                    <a:pt x="170" y="426"/>
                  </a:cubicBezTo>
                  <a:lnTo>
                    <a:pt x="320" y="681"/>
                  </a:lnTo>
                  <a:cubicBezTo>
                    <a:pt x="320" y="682"/>
                    <a:pt x="321" y="683"/>
                    <a:pt x="322" y="684"/>
                  </a:cubicBezTo>
                  <a:lnTo>
                    <a:pt x="364" y="756"/>
                  </a:lnTo>
                  <a:cubicBezTo>
                    <a:pt x="365" y="759"/>
                    <a:pt x="365" y="761"/>
                    <a:pt x="364" y="764"/>
                  </a:cubicBezTo>
                  <a:cubicBezTo>
                    <a:pt x="344" y="812"/>
                    <a:pt x="347" y="865"/>
                    <a:pt x="373" y="910"/>
                  </a:cubicBezTo>
                  <a:cubicBezTo>
                    <a:pt x="405" y="966"/>
                    <a:pt x="464" y="999"/>
                    <a:pt x="526" y="999"/>
                  </a:cubicBezTo>
                  <a:cubicBezTo>
                    <a:pt x="537" y="999"/>
                    <a:pt x="548" y="998"/>
                    <a:pt x="559" y="996"/>
                  </a:cubicBezTo>
                  <a:cubicBezTo>
                    <a:pt x="573" y="993"/>
                    <a:pt x="582" y="981"/>
                    <a:pt x="582" y="968"/>
                  </a:cubicBezTo>
                  <a:cubicBezTo>
                    <a:pt x="581" y="956"/>
                    <a:pt x="573" y="946"/>
                    <a:pt x="562" y="942"/>
                  </a:cubicBezTo>
                  <a:lnTo>
                    <a:pt x="499" y="906"/>
                  </a:lnTo>
                  <a:cubicBezTo>
                    <a:pt x="496" y="904"/>
                    <a:pt x="495" y="901"/>
                    <a:pt x="495" y="898"/>
                  </a:cubicBezTo>
                  <a:lnTo>
                    <a:pt x="495" y="841"/>
                  </a:lnTo>
                  <a:cubicBezTo>
                    <a:pt x="495" y="838"/>
                    <a:pt x="497" y="835"/>
                    <a:pt x="499" y="834"/>
                  </a:cubicBezTo>
                  <a:lnTo>
                    <a:pt x="549" y="806"/>
                  </a:lnTo>
                  <a:cubicBezTo>
                    <a:pt x="551" y="804"/>
                    <a:pt x="555" y="804"/>
                    <a:pt x="557" y="806"/>
                  </a:cubicBezTo>
                  <a:lnTo>
                    <a:pt x="606" y="834"/>
                  </a:lnTo>
                  <a:cubicBezTo>
                    <a:pt x="609" y="836"/>
                    <a:pt x="610" y="839"/>
                    <a:pt x="610" y="842"/>
                  </a:cubicBezTo>
                  <a:lnTo>
                    <a:pt x="610" y="915"/>
                  </a:lnTo>
                  <a:cubicBezTo>
                    <a:pt x="608" y="926"/>
                    <a:pt x="612" y="938"/>
                    <a:pt x="622" y="944"/>
                  </a:cubicBezTo>
                  <a:cubicBezTo>
                    <a:pt x="634" y="952"/>
                    <a:pt x="649" y="950"/>
                    <a:pt x="658" y="939"/>
                  </a:cubicBezTo>
                  <a:cubicBezTo>
                    <a:pt x="683" y="911"/>
                    <a:pt x="697" y="877"/>
                    <a:pt x="701" y="841"/>
                  </a:cubicBezTo>
                  <a:cubicBezTo>
                    <a:pt x="713" y="838"/>
                    <a:pt x="722" y="828"/>
                    <a:pt x="722" y="815"/>
                  </a:cubicBezTo>
                  <a:cubicBezTo>
                    <a:pt x="722" y="800"/>
                    <a:pt x="730" y="788"/>
                    <a:pt x="744" y="782"/>
                  </a:cubicBezTo>
                  <a:lnTo>
                    <a:pt x="745" y="782"/>
                  </a:lnTo>
                  <a:cubicBezTo>
                    <a:pt x="758" y="776"/>
                    <a:pt x="773" y="779"/>
                    <a:pt x="783" y="789"/>
                  </a:cubicBezTo>
                  <a:cubicBezTo>
                    <a:pt x="784" y="790"/>
                    <a:pt x="786" y="791"/>
                    <a:pt x="787" y="792"/>
                  </a:cubicBezTo>
                  <a:cubicBezTo>
                    <a:pt x="822" y="824"/>
                    <a:pt x="877" y="822"/>
                    <a:pt x="911" y="789"/>
                  </a:cubicBezTo>
                  <a:lnTo>
                    <a:pt x="938" y="761"/>
                  </a:lnTo>
                  <a:cubicBezTo>
                    <a:pt x="970" y="729"/>
                    <a:pt x="973" y="679"/>
                    <a:pt x="946" y="644"/>
                  </a:cubicBezTo>
                  <a:cubicBezTo>
                    <a:pt x="945" y="642"/>
                    <a:pt x="944" y="640"/>
                    <a:pt x="942" y="638"/>
                  </a:cubicBezTo>
                  <a:cubicBezTo>
                    <a:pt x="932" y="627"/>
                    <a:pt x="929" y="612"/>
                    <a:pt x="935" y="598"/>
                  </a:cubicBezTo>
                  <a:cubicBezTo>
                    <a:pt x="936" y="596"/>
                    <a:pt x="936" y="595"/>
                    <a:pt x="937" y="593"/>
                  </a:cubicBezTo>
                  <a:cubicBezTo>
                    <a:pt x="943" y="580"/>
                    <a:pt x="955" y="572"/>
                    <a:pt x="969" y="572"/>
                  </a:cubicBezTo>
                  <a:lnTo>
                    <a:pt x="970" y="572"/>
                  </a:lnTo>
                  <a:lnTo>
                    <a:pt x="981" y="572"/>
                  </a:lnTo>
                  <a:cubicBezTo>
                    <a:pt x="1031" y="571"/>
                    <a:pt x="1071" y="531"/>
                    <a:pt x="1071" y="482"/>
                  </a:cubicBezTo>
                  <a:lnTo>
                    <a:pt x="1071" y="443"/>
                  </a:lnTo>
                  <a:cubicBezTo>
                    <a:pt x="1071" y="394"/>
                    <a:pt x="1031" y="353"/>
                    <a:pt x="981" y="353"/>
                  </a:cubicBezTo>
                  <a:close/>
                </a:path>
              </a:pathLst>
            </a:custGeom>
            <a:solidFill>
              <a:srgbClr val="44546A"/>
            </a:solidFill>
            <a:ln cap="flat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cxnSp>
        <p:nvCxnSpPr>
          <p:cNvPr id="29" name="Google Shape;229;g62bfe2cf33cebcc9_47">
            <a:extLst>
              <a:ext uri="{FF2B5EF4-FFF2-40B4-BE49-F238E27FC236}">
                <a16:creationId xmlns:a16="http://schemas.microsoft.com/office/drawing/2014/main" id="{9D7A1B8B-454C-4876-0971-6CF798D2C330}"/>
              </a:ext>
            </a:extLst>
          </p:cNvPr>
          <p:cNvCxnSpPr/>
          <p:nvPr/>
        </p:nvCxnSpPr>
        <p:spPr>
          <a:xfrm>
            <a:off x="0" y="920750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212095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473" y="1595974"/>
            <a:ext cx="117266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Design Thinking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Design thinking is an iterative method that helps solve problems by understanding user needs and coming up with solutions that meet those needs.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is a human-centric approach that can be used to solve complex problems.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1" y="265539"/>
            <a:ext cx="11876795" cy="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110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306" y="1427018"/>
            <a:ext cx="120811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five phases of design thinking: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Empathize: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Understand the users' needs by observing and interacting with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Define: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Define the problem you are trying to solve based on your understanding of the users' needs.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Ideate: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Brainstorm solutions to the problem.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Prototype: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a prototype of your solution to test with users.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Test: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Test your prototype with users and get feedback.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1" y="265539"/>
            <a:ext cx="11876795" cy="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845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4" y="593424"/>
            <a:ext cx="5421086" cy="304512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70475" y="-549160"/>
            <a:ext cx="3020073" cy="536901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0" b="12908"/>
          <a:stretch/>
        </p:blipFill>
        <p:spPr>
          <a:xfrm>
            <a:off x="268484" y="3842040"/>
            <a:ext cx="5827516" cy="2444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6755" b="17222"/>
          <a:stretch/>
        </p:blipFill>
        <p:spPr>
          <a:xfrm>
            <a:off x="6096000" y="3842040"/>
            <a:ext cx="58293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321" y="-31541"/>
            <a:ext cx="10293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Design Thinking and Innovation Skill Module for School</a:t>
            </a:r>
          </a:p>
        </p:txBody>
      </p:sp>
    </p:spTree>
    <p:extLst>
      <p:ext uri="{BB962C8B-B14F-4D97-AF65-F5344CB8AC3E}">
        <p14:creationId xmlns:p14="http://schemas.microsoft.com/office/powerpoint/2010/main" val="29985159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540" r="6194" b="10759"/>
          <a:stretch/>
        </p:blipFill>
        <p:spPr>
          <a:xfrm>
            <a:off x="321079" y="326275"/>
            <a:ext cx="11540836" cy="5457305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rot="15689747">
            <a:off x="3901108" y="4823323"/>
            <a:ext cx="229817" cy="106194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366364" y="5268936"/>
            <a:ext cx="2004425" cy="39722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DTI registration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77260" y="4434727"/>
            <a:ext cx="1996628" cy="39722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 DTI Login</a:t>
            </a:r>
          </a:p>
        </p:txBody>
      </p:sp>
      <p:sp>
        <p:nvSpPr>
          <p:cNvPr id="8" name="Right Arrow 7"/>
          <p:cNvSpPr/>
          <p:nvPr/>
        </p:nvSpPr>
        <p:spPr>
          <a:xfrm rot="573893">
            <a:off x="3588441" y="4679572"/>
            <a:ext cx="959567" cy="198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370789" y="6113755"/>
            <a:ext cx="586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dirty="0">
                <a:solidFill>
                  <a:srgbClr val="FF0000"/>
                </a:solidFill>
              </a:rPr>
              <a:t>https://sia.mic.gov.in/dti-modules</a:t>
            </a:r>
          </a:p>
        </p:txBody>
      </p:sp>
    </p:spTree>
    <p:extLst>
      <p:ext uri="{BB962C8B-B14F-4D97-AF65-F5344CB8AC3E}">
        <p14:creationId xmlns:p14="http://schemas.microsoft.com/office/powerpoint/2010/main" val="32489561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014666" y="814414"/>
            <a:ext cx="10019492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48640" lvl="0" algn="just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SzPts val="1400"/>
            </a:pPr>
            <a:r>
              <a:rPr lang="en-US" sz="2800" dirty="0">
                <a:latin typeface="Arial" panose="020B0604020202020204" pitchFamily="34" charset="0"/>
                <a:ea typeface="Batang"/>
                <a:cs typeface="Arial" panose="020B0604020202020204" pitchFamily="34" charset="0"/>
                <a:hlinkClick r:id="rId2"/>
              </a:rPr>
              <a:t>https://www.youtube.com/watch?v=6-5J6YTrYf4</a:t>
            </a:r>
            <a:endParaRPr lang="en-US" sz="2800" dirty="0">
              <a:latin typeface="Arial" panose="020B0604020202020204" pitchFamily="34" charset="0"/>
              <a:ea typeface="Batang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4709" y="145597"/>
            <a:ext cx="10293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DTI Module Session link - YouTube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-1" t="10222" r="39364" b="7778"/>
          <a:stretch/>
        </p:blipFill>
        <p:spPr>
          <a:xfrm>
            <a:off x="2534597" y="1710165"/>
            <a:ext cx="6446118" cy="49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804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396107" y="133997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DTI Process –end to end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eft Arrow 7">
            <a:extLst>
              <a:ext uri="{FF2B5EF4-FFF2-40B4-BE49-F238E27FC236}">
                <a16:creationId xmlns:a16="http://schemas.microsoft.com/office/drawing/2014/main" id="{E48D02B0-A8F0-DFC6-8C83-C06076E5CB40}"/>
              </a:ext>
            </a:extLst>
          </p:cNvPr>
          <p:cNvSpPr/>
          <p:nvPr/>
        </p:nvSpPr>
        <p:spPr>
          <a:xfrm rot="3625360">
            <a:off x="7547630" y="3405912"/>
            <a:ext cx="1040350" cy="786102"/>
          </a:xfrm>
          <a:prstGeom prst="leftArrow">
            <a:avLst>
              <a:gd name="adj1" fmla="val 3206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F3F42155-E551-223B-8335-0413F23F5F50}"/>
              </a:ext>
            </a:extLst>
          </p:cNvPr>
          <p:cNvSpPr/>
          <p:nvPr/>
        </p:nvSpPr>
        <p:spPr>
          <a:xfrm>
            <a:off x="8067805" y="4384247"/>
            <a:ext cx="3309678" cy="122652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registration and login for Teacher in DTI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012DC-8A10-5E0C-82CC-147595FC8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941993"/>
            <a:ext cx="1110330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531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396107" y="133997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DTI Process –end to end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eft Arrow 7">
            <a:extLst>
              <a:ext uri="{FF2B5EF4-FFF2-40B4-BE49-F238E27FC236}">
                <a16:creationId xmlns:a16="http://schemas.microsoft.com/office/drawing/2014/main" id="{E48D02B0-A8F0-DFC6-8C83-C06076E5CB40}"/>
              </a:ext>
            </a:extLst>
          </p:cNvPr>
          <p:cNvSpPr/>
          <p:nvPr/>
        </p:nvSpPr>
        <p:spPr>
          <a:xfrm>
            <a:off x="8049075" y="2147627"/>
            <a:ext cx="1040350" cy="786102"/>
          </a:xfrm>
          <a:prstGeom prst="leftArrow">
            <a:avLst>
              <a:gd name="adj1" fmla="val 3206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F3F42155-E551-223B-8335-0413F23F5F50}"/>
              </a:ext>
            </a:extLst>
          </p:cNvPr>
          <p:cNvSpPr/>
          <p:nvPr/>
        </p:nvSpPr>
        <p:spPr>
          <a:xfrm>
            <a:off x="8049075" y="3015167"/>
            <a:ext cx="3309678" cy="122652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 registration you need to fill some basic details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3E03FC-E448-BEE8-D1C2-FA3C76ECE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999" y="943092"/>
            <a:ext cx="6498249" cy="497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585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396107" y="133997"/>
            <a:ext cx="89270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DTI Process –end to end</a:t>
            </a:r>
            <a:endParaRPr lang="en-US" sz="3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416464" y="8511601"/>
            <a:ext cx="184666" cy="18466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5C09C-E732-4C10-8315-5D339FEEE77B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9D4A21-BC04-4ADB-8709-1EFA4F97327F}"/>
              </a:ext>
            </a:extLst>
          </p:cNvPr>
          <p:cNvSpPr/>
          <p:nvPr/>
        </p:nvSpPr>
        <p:spPr>
          <a:xfrm>
            <a:off x="73795" y="81815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utoShape 2" descr="File:Round Landmark School Icon - Transparent.sv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eft Arrow 7">
            <a:extLst>
              <a:ext uri="{FF2B5EF4-FFF2-40B4-BE49-F238E27FC236}">
                <a16:creationId xmlns:a16="http://schemas.microsoft.com/office/drawing/2014/main" id="{E48D02B0-A8F0-DFC6-8C83-C06076E5CB40}"/>
              </a:ext>
            </a:extLst>
          </p:cNvPr>
          <p:cNvSpPr/>
          <p:nvPr/>
        </p:nvSpPr>
        <p:spPr>
          <a:xfrm>
            <a:off x="8049075" y="2147627"/>
            <a:ext cx="1040350" cy="786102"/>
          </a:xfrm>
          <a:prstGeom prst="leftArrow">
            <a:avLst>
              <a:gd name="adj1" fmla="val 3206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F3F42155-E551-223B-8335-0413F23F5F50}"/>
              </a:ext>
            </a:extLst>
          </p:cNvPr>
          <p:cNvSpPr/>
          <p:nvPr/>
        </p:nvSpPr>
        <p:spPr>
          <a:xfrm>
            <a:off x="8049075" y="3015167"/>
            <a:ext cx="2137144" cy="126186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successful Registration go for Login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D0CF8-382F-8DD0-F201-BF65A0BD9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871" y="939265"/>
            <a:ext cx="4244708" cy="56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611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740" r="1976"/>
          <a:stretch/>
        </p:blipFill>
        <p:spPr>
          <a:xfrm>
            <a:off x="285135" y="471593"/>
            <a:ext cx="11808542" cy="6061942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rot="4209456">
            <a:off x="8072728" y="4660485"/>
            <a:ext cx="386080" cy="182061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7737130" y="3422073"/>
            <a:ext cx="3253680" cy="18426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After Login, the Teachers can access to resource materials</a:t>
            </a:r>
          </a:p>
        </p:txBody>
      </p:sp>
    </p:spTree>
    <p:extLst>
      <p:ext uri="{BB962C8B-B14F-4D97-AF65-F5344CB8AC3E}">
        <p14:creationId xmlns:p14="http://schemas.microsoft.com/office/powerpoint/2010/main" val="28039945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869C2A-F3D3-60A3-3182-A2F0D074E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" y="1050435"/>
            <a:ext cx="12155054" cy="47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793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4594-7844-7D4B-B605-5F823D345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04" y="181286"/>
            <a:ext cx="11900493" cy="723446"/>
          </a:xfrm>
        </p:spPr>
        <p:txBody>
          <a:bodyPr>
            <a:normAutofit/>
          </a:bodyPr>
          <a:lstStyle/>
          <a:p>
            <a:pPr algn="ctr"/>
            <a:r>
              <a:rPr lang="en-IN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 </a:t>
            </a:r>
            <a:r>
              <a:rPr lang="en-IN" sz="3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Bootcamps</a:t>
            </a:r>
            <a:r>
              <a:rPr lang="en-IN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PMSHRI Schools</a:t>
            </a:r>
            <a:endParaRPr lang="en-US" sz="3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116666"/>
              </p:ext>
            </p:extLst>
          </p:nvPr>
        </p:nvGraphicFramePr>
        <p:xfrm>
          <a:off x="1187700" y="2194425"/>
          <a:ext cx="804774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740">
                  <a:extLst>
                    <a:ext uri="{9D8B030D-6E8A-4147-A177-3AD203B41FA5}">
                      <a16:colId xmlns:a16="http://schemas.microsoft.com/office/drawing/2014/main" val="1243878381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547868209"/>
                    </a:ext>
                  </a:extLst>
                </a:gridCol>
              </a:tblGrid>
              <a:tr h="461370">
                <a:tc>
                  <a:txBody>
                    <a:bodyPr/>
                    <a:lstStyle/>
                    <a:p>
                      <a:r>
                        <a:rPr lang="en-IN" sz="3200" dirty="0"/>
                        <a:t>Sr.</a:t>
                      </a:r>
                      <a:r>
                        <a:rPr lang="en-IN" sz="3200" baseline="0" dirty="0"/>
                        <a:t> No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74995"/>
                  </a:ext>
                </a:extLst>
              </a:tr>
              <a:tr h="46137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Bhopal, Madhya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048176"/>
                  </a:ext>
                </a:extLst>
              </a:tr>
              <a:tr h="46137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Jaipur, Rajasthan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43986"/>
                  </a:ext>
                </a:extLst>
              </a:tr>
              <a:tr h="46137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Mumbai, Maharashtra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942115"/>
                  </a:ext>
                </a:extLst>
              </a:tr>
              <a:tr h="46137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Noida, Uttar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96696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37218D0-F208-5B41-B4EA-4119CC1649C8}"/>
              </a:ext>
            </a:extLst>
          </p:cNvPr>
          <p:cNvSpPr/>
          <p:nvPr/>
        </p:nvSpPr>
        <p:spPr>
          <a:xfrm>
            <a:off x="73795" y="62564"/>
            <a:ext cx="12044412" cy="669437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D66B4-006C-094B-A449-FE59FE19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9F936-2EAB-49C3-8050-C492F09C4749}" type="slidenum">
              <a:rPr lang="en-US" smtClean="0"/>
              <a:t>71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66161" y="1285923"/>
            <a:ext cx="6612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/>
              <a:t>4 Nodal Centre’s - Details</a:t>
            </a:r>
          </a:p>
        </p:txBody>
      </p:sp>
    </p:spTree>
    <p:extLst>
      <p:ext uri="{BB962C8B-B14F-4D97-AF65-F5344CB8AC3E}">
        <p14:creationId xmlns:p14="http://schemas.microsoft.com/office/powerpoint/2010/main" val="15649200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62bfe2cf33cebcc9_47"/>
          <p:cNvSpPr txBox="1">
            <a:spLocks noGrp="1"/>
          </p:cNvSpPr>
          <p:nvPr>
            <p:ph type="title"/>
          </p:nvPr>
        </p:nvSpPr>
        <p:spPr>
          <a:xfrm>
            <a:off x="200021" y="306070"/>
            <a:ext cx="112776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Innovation, Design and Entrepreneurship (IDE) Bootcamp </a:t>
            </a:r>
          </a:p>
        </p:txBody>
      </p:sp>
      <p:cxnSp>
        <p:nvCxnSpPr>
          <p:cNvPr id="229" name="Google Shape;229;g62bfe2cf33cebcc9_47"/>
          <p:cNvCxnSpPr/>
          <p:nvPr/>
        </p:nvCxnSpPr>
        <p:spPr>
          <a:xfrm>
            <a:off x="0" y="920750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00266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0" name="Google Shape;230;g62bfe2cf33cebcc9_47"/>
          <p:cNvCxnSpPr/>
          <p:nvPr/>
        </p:nvCxnSpPr>
        <p:spPr>
          <a:xfrm>
            <a:off x="0" y="6858000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E2027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" name="Google Shape;234;g62bfe2cf33cebcc9_47">
            <a:extLst>
              <a:ext uri="{FF2B5EF4-FFF2-40B4-BE49-F238E27FC236}">
                <a16:creationId xmlns:a16="http://schemas.microsoft.com/office/drawing/2014/main" id="{FDE550CF-6F1C-F881-9CFC-A1462BEF7533}"/>
              </a:ext>
            </a:extLst>
          </p:cNvPr>
          <p:cNvSpPr/>
          <p:nvPr/>
        </p:nvSpPr>
        <p:spPr>
          <a:xfrm>
            <a:off x="579805" y="5379737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236;g62bfe2cf33cebcc9_47">
            <a:extLst>
              <a:ext uri="{FF2B5EF4-FFF2-40B4-BE49-F238E27FC236}">
                <a16:creationId xmlns:a16="http://schemas.microsoft.com/office/drawing/2014/main" id="{AA931911-6F36-8AA4-4409-5A30CF972564}"/>
              </a:ext>
            </a:extLst>
          </p:cNvPr>
          <p:cNvSpPr/>
          <p:nvPr/>
        </p:nvSpPr>
        <p:spPr>
          <a:xfrm>
            <a:off x="569226" y="4292457"/>
            <a:ext cx="685800" cy="685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238;g62bfe2cf33cebcc9_47">
            <a:extLst>
              <a:ext uri="{FF2B5EF4-FFF2-40B4-BE49-F238E27FC236}">
                <a16:creationId xmlns:a16="http://schemas.microsoft.com/office/drawing/2014/main" id="{29398A49-5A05-1C93-D5C2-7CE8A305360D}"/>
              </a:ext>
            </a:extLst>
          </p:cNvPr>
          <p:cNvSpPr txBox="1"/>
          <p:nvPr/>
        </p:nvSpPr>
        <p:spPr>
          <a:xfrm>
            <a:off x="1488724" y="5353770"/>
            <a:ext cx="1398642" cy="61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="1" dirty="0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3900</a:t>
            </a:r>
            <a:r>
              <a:rPr lang="en-US" sz="3400" b="1" i="0" u="none" strike="noStrike" cap="none" dirty="0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35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240;g62bfe2cf33cebcc9_47">
            <a:extLst>
              <a:ext uri="{FF2B5EF4-FFF2-40B4-BE49-F238E27FC236}">
                <a16:creationId xmlns:a16="http://schemas.microsoft.com/office/drawing/2014/main" id="{78EFBE52-B1EA-EE22-1D59-2800D71AB37B}"/>
              </a:ext>
            </a:extLst>
          </p:cNvPr>
          <p:cNvSpPr txBox="1"/>
          <p:nvPr/>
        </p:nvSpPr>
        <p:spPr>
          <a:xfrm>
            <a:off x="1493072" y="4258512"/>
            <a:ext cx="1317252" cy="61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="1" dirty="0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endParaRPr sz="35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255;g62bfe2cf33cebcc9_47">
            <a:extLst>
              <a:ext uri="{FF2B5EF4-FFF2-40B4-BE49-F238E27FC236}">
                <a16:creationId xmlns:a16="http://schemas.microsoft.com/office/drawing/2014/main" id="{646B060A-D065-638E-DE56-ADA11B92B8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343" y="5479969"/>
            <a:ext cx="454725" cy="45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257;g62bfe2cf33cebcc9_47">
            <a:extLst>
              <a:ext uri="{FF2B5EF4-FFF2-40B4-BE49-F238E27FC236}">
                <a16:creationId xmlns:a16="http://schemas.microsoft.com/office/drawing/2014/main" id="{348869AE-BDEE-4FBE-08C7-1D38A3BF257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764" y="4408004"/>
            <a:ext cx="454725" cy="45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9FDF8E2D-8D6A-8107-47D1-EC8BB0259F9A}"/>
              </a:ext>
            </a:extLst>
          </p:cNvPr>
          <p:cNvSpPr/>
          <p:nvPr/>
        </p:nvSpPr>
        <p:spPr>
          <a:xfrm>
            <a:off x="543361" y="1084532"/>
            <a:ext cx="4225078" cy="628681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Plan for IDE Bootcamps</a:t>
            </a:r>
          </a:p>
        </p:txBody>
      </p:sp>
      <p:graphicFrame>
        <p:nvGraphicFramePr>
          <p:cNvPr id="44" name="Diagram 43">
            <a:extLst>
              <a:ext uri="{FF2B5EF4-FFF2-40B4-BE49-F238E27FC236}">
                <a16:creationId xmlns:a16="http://schemas.microsoft.com/office/drawing/2014/main" id="{1C8E0B24-F3AF-4A56-7007-B8CE495728CD}"/>
              </a:ext>
            </a:extLst>
          </p:cNvPr>
          <p:cNvGraphicFramePr/>
          <p:nvPr/>
        </p:nvGraphicFramePr>
        <p:xfrm>
          <a:off x="5155305" y="1964957"/>
          <a:ext cx="6767250" cy="3953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569C9E9E-4D38-5BB7-F3A7-5AAF0BC2C114}"/>
              </a:ext>
            </a:extLst>
          </p:cNvPr>
          <p:cNvGrpSpPr/>
          <p:nvPr/>
        </p:nvGrpSpPr>
        <p:grpSpPr>
          <a:xfrm>
            <a:off x="579805" y="3233208"/>
            <a:ext cx="4775388" cy="685800"/>
            <a:chOff x="7410911" y="3266276"/>
            <a:chExt cx="4775388" cy="685800"/>
          </a:xfrm>
        </p:grpSpPr>
        <p:sp>
          <p:nvSpPr>
            <p:cNvPr id="53" name="Google Shape;233;g62bfe2cf33cebcc9_47">
              <a:extLst>
                <a:ext uri="{FF2B5EF4-FFF2-40B4-BE49-F238E27FC236}">
                  <a16:creationId xmlns:a16="http://schemas.microsoft.com/office/drawing/2014/main" id="{00FA82B8-D46B-A13C-4C03-1E67149D9091}"/>
                </a:ext>
              </a:extLst>
            </p:cNvPr>
            <p:cNvSpPr/>
            <p:nvPr/>
          </p:nvSpPr>
          <p:spPr>
            <a:xfrm>
              <a:off x="7410911" y="3266276"/>
              <a:ext cx="685800" cy="685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37;g62bfe2cf33cebcc9_47">
              <a:extLst>
                <a:ext uri="{FF2B5EF4-FFF2-40B4-BE49-F238E27FC236}">
                  <a16:creationId xmlns:a16="http://schemas.microsoft.com/office/drawing/2014/main" id="{B5BFA3D5-05E5-923C-020A-F2941EE8EAD7}"/>
                </a:ext>
              </a:extLst>
            </p:cNvPr>
            <p:cNvSpPr txBox="1"/>
            <p:nvPr/>
          </p:nvSpPr>
          <p:spPr>
            <a:xfrm>
              <a:off x="8292935" y="3277567"/>
              <a:ext cx="597222" cy="630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3400" b="1" dirty="0">
                  <a:solidFill>
                    <a:srgbClr val="00338D"/>
                  </a:solidFill>
                  <a:sym typeface="Arial"/>
                </a:rPr>
                <a:t>18</a:t>
              </a:r>
              <a:endParaRPr sz="3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1" name="Google Shape;254;g62bfe2cf33cebcc9_47">
              <a:extLst>
                <a:ext uri="{FF2B5EF4-FFF2-40B4-BE49-F238E27FC236}">
                  <a16:creationId xmlns:a16="http://schemas.microsoft.com/office/drawing/2014/main" id="{244B1127-6EBC-22B5-1FD3-EB292EC82ECC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526449" y="3286113"/>
              <a:ext cx="454725" cy="454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DB13EB0-6DE3-B635-B80B-A8C7E1FB5E20}"/>
                </a:ext>
              </a:extLst>
            </p:cNvPr>
            <p:cNvSpPr txBox="1"/>
            <p:nvPr/>
          </p:nvSpPr>
          <p:spPr>
            <a:xfrm>
              <a:off x="8809567" y="3452383"/>
              <a:ext cx="3376732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38D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338D"/>
                  </a:solidFill>
                  <a:latin typeface="Arial"/>
                  <a:ea typeface="Arial"/>
                  <a:cs typeface="Arial"/>
                  <a:sym typeface="Arial"/>
                </a:rPr>
                <a:t>IDE </a:t>
              </a:r>
              <a:r>
                <a:rPr lang="en-US" sz="1500" b="1" i="0" u="none" strike="noStrike" cap="none" dirty="0" err="1">
                  <a:solidFill>
                    <a:srgbClr val="00338D"/>
                  </a:solidFill>
                  <a:latin typeface="Arial"/>
                  <a:ea typeface="Arial"/>
                  <a:cs typeface="Arial"/>
                  <a:sym typeface="Arial"/>
                </a:rPr>
                <a:t>Bootcamps</a:t>
              </a:r>
              <a:r>
                <a:rPr lang="en-US" sz="1500" b="1" i="0" u="none" strike="noStrike" cap="none" dirty="0">
                  <a:solidFill>
                    <a:srgbClr val="00338D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 b="1" dirty="0">
                  <a:solidFill>
                    <a:srgbClr val="00338D"/>
                  </a:solidFill>
                  <a:latin typeface="Arial"/>
                  <a:ea typeface="Arial"/>
                  <a:cs typeface="Arial"/>
                  <a:sym typeface="Arial"/>
                </a:rPr>
                <a:t>in 14 states</a:t>
              </a:r>
              <a:endParaRPr lang="en-US" sz="1500" b="1" i="0" u="none" strike="noStrike" cap="none" dirty="0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D220D48-77AB-3A2D-96EA-97669AFA0A7E}"/>
              </a:ext>
            </a:extLst>
          </p:cNvPr>
          <p:cNvSpPr txBox="1"/>
          <p:nvPr/>
        </p:nvSpPr>
        <p:spPr>
          <a:xfrm>
            <a:off x="2700435" y="5496894"/>
            <a:ext cx="2456121" cy="32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338D"/>
              </a:buClr>
              <a:buSzPts val="1500"/>
              <a:buFont typeface="Arial"/>
              <a:buNone/>
            </a:pPr>
            <a:r>
              <a:rPr lang="en-IN" sz="1500" b="1" i="0" u="none" strike="noStrike" cap="none" dirty="0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Participants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D027EE-A8E1-9BA2-4047-688CF3859DC2}"/>
              </a:ext>
            </a:extLst>
          </p:cNvPr>
          <p:cNvGrpSpPr/>
          <p:nvPr/>
        </p:nvGrpSpPr>
        <p:grpSpPr>
          <a:xfrm>
            <a:off x="579805" y="2041847"/>
            <a:ext cx="3337773" cy="749361"/>
            <a:chOff x="7410911" y="2074915"/>
            <a:chExt cx="3337773" cy="749361"/>
          </a:xfrm>
        </p:grpSpPr>
        <p:sp>
          <p:nvSpPr>
            <p:cNvPr id="55" name="Google Shape;235;g62bfe2cf33cebcc9_47">
              <a:extLst>
                <a:ext uri="{FF2B5EF4-FFF2-40B4-BE49-F238E27FC236}">
                  <a16:creationId xmlns:a16="http://schemas.microsoft.com/office/drawing/2014/main" id="{CA1ADF16-01BE-C3FC-06ED-4B8C707862D2}"/>
                </a:ext>
              </a:extLst>
            </p:cNvPr>
            <p:cNvSpPr/>
            <p:nvPr/>
          </p:nvSpPr>
          <p:spPr>
            <a:xfrm>
              <a:off x="7410911" y="2138476"/>
              <a:ext cx="685800" cy="685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39;g62bfe2cf33cebcc9_47">
              <a:extLst>
                <a:ext uri="{FF2B5EF4-FFF2-40B4-BE49-F238E27FC236}">
                  <a16:creationId xmlns:a16="http://schemas.microsoft.com/office/drawing/2014/main" id="{910AA324-AD96-98D3-D973-69E24DD5CB86}"/>
                </a:ext>
              </a:extLst>
            </p:cNvPr>
            <p:cNvSpPr txBox="1"/>
            <p:nvPr/>
          </p:nvSpPr>
          <p:spPr>
            <a:xfrm>
              <a:off x="8277860" y="2074915"/>
              <a:ext cx="685800" cy="630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3400" b="1" dirty="0">
                  <a:solidFill>
                    <a:srgbClr val="00338D"/>
                  </a:solidFill>
                  <a:sym typeface="Arial"/>
                </a:rPr>
                <a:t>2</a:t>
              </a:r>
              <a:endParaRPr sz="3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3" name="Google Shape;256;g62bfe2cf33cebcc9_47">
              <a:extLst>
                <a:ext uri="{FF2B5EF4-FFF2-40B4-BE49-F238E27FC236}">
                  <a16:creationId xmlns:a16="http://schemas.microsoft.com/office/drawing/2014/main" id="{FE286C1A-48DC-9B05-9E0B-EC5E59F5E2B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505183" y="2267756"/>
              <a:ext cx="454725" cy="448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A850B7-6DAC-663A-AB71-52742FF13FF8}"/>
                </a:ext>
              </a:extLst>
            </p:cNvPr>
            <p:cNvSpPr txBox="1"/>
            <p:nvPr/>
          </p:nvSpPr>
          <p:spPr>
            <a:xfrm>
              <a:off x="8470225" y="2258914"/>
              <a:ext cx="2278459" cy="326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38D"/>
                </a:buClr>
                <a:buSzPts val="1500"/>
                <a:buFont typeface="Arial"/>
                <a:buNone/>
              </a:pPr>
              <a:r>
                <a:rPr lang="en-IN" sz="1500" b="1" dirty="0">
                  <a:solidFill>
                    <a:srgbClr val="00338D"/>
                  </a:solidFill>
                  <a:latin typeface="Arial"/>
                  <a:cs typeface="Arial"/>
                  <a:sym typeface="Arial"/>
                </a:rPr>
                <a:t>Phases of Bootcamps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B6AF399-BF18-7117-235D-E3FAD9097273}"/>
              </a:ext>
            </a:extLst>
          </p:cNvPr>
          <p:cNvSpPr txBox="1"/>
          <p:nvPr/>
        </p:nvSpPr>
        <p:spPr>
          <a:xfrm>
            <a:off x="1992314" y="4402237"/>
            <a:ext cx="2544127" cy="32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338D"/>
              </a:buClr>
              <a:buSzPts val="1500"/>
              <a:buFont typeface="Arial"/>
              <a:buNone/>
            </a:pPr>
            <a:r>
              <a:rPr lang="en-IN" sz="1500" b="1" dirty="0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Trainers and Experts</a:t>
            </a:r>
            <a:endParaRPr lang="en-IN" sz="1500" b="1" i="0" u="none" strike="noStrike" cap="none" dirty="0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260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B04054F-5B1F-2046-AC6D-958DD445AEA4}"/>
              </a:ext>
            </a:extLst>
          </p:cNvPr>
          <p:cNvSpPr/>
          <p:nvPr/>
        </p:nvSpPr>
        <p:spPr>
          <a:xfrm>
            <a:off x="13116176" y="381336"/>
            <a:ext cx="594012" cy="594013"/>
          </a:xfrm>
          <a:prstGeom prst="rect">
            <a:avLst/>
          </a:prstGeom>
          <a:solidFill>
            <a:srgbClr val="016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8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96CB70-E9D0-8049-ACAD-1D6B8910132E}"/>
              </a:ext>
            </a:extLst>
          </p:cNvPr>
          <p:cNvSpPr/>
          <p:nvPr/>
        </p:nvSpPr>
        <p:spPr>
          <a:xfrm>
            <a:off x="13816011" y="2518934"/>
            <a:ext cx="592601" cy="5926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C1399D3-4B57-DB4F-B62A-EBA86CA208CC}"/>
              </a:ext>
            </a:extLst>
          </p:cNvPr>
          <p:cNvSpPr/>
          <p:nvPr/>
        </p:nvSpPr>
        <p:spPr>
          <a:xfrm>
            <a:off x="13816011" y="381336"/>
            <a:ext cx="592601" cy="594013"/>
          </a:xfrm>
          <a:prstGeom prst="rect">
            <a:avLst/>
          </a:prstGeom>
          <a:solidFill>
            <a:srgbClr val="018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BD8B6D6-E9EC-A246-A449-CECA2395A9C7}"/>
              </a:ext>
            </a:extLst>
          </p:cNvPr>
          <p:cNvSpPr/>
          <p:nvPr/>
        </p:nvSpPr>
        <p:spPr>
          <a:xfrm>
            <a:off x="13816011" y="1091048"/>
            <a:ext cx="592601" cy="592601"/>
          </a:xfrm>
          <a:prstGeom prst="rect">
            <a:avLst/>
          </a:prstGeom>
          <a:solidFill>
            <a:srgbClr val="7AC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8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237A34-360C-D347-BE2A-9D31C8F9EA6F}"/>
              </a:ext>
            </a:extLst>
          </p:cNvPr>
          <p:cNvSpPr/>
          <p:nvPr/>
        </p:nvSpPr>
        <p:spPr>
          <a:xfrm>
            <a:off x="13816011" y="1799347"/>
            <a:ext cx="592601" cy="592601"/>
          </a:xfrm>
          <a:prstGeom prst="rect">
            <a:avLst/>
          </a:prstGeom>
          <a:solidFill>
            <a:srgbClr val="FEB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8"/>
          </a:p>
        </p:txBody>
      </p:sp>
      <p:grpSp>
        <p:nvGrpSpPr>
          <p:cNvPr id="36872" name="Group 51"/>
          <p:cNvGrpSpPr>
            <a:grpSpLocks/>
          </p:cNvGrpSpPr>
          <p:nvPr/>
        </p:nvGrpSpPr>
        <p:grpSpPr bwMode="auto">
          <a:xfrm>
            <a:off x="5417331" y="442008"/>
            <a:ext cx="1219066" cy="97355"/>
            <a:chOff x="-170626" y="0"/>
            <a:chExt cx="13534857" cy="166915"/>
          </a:xfrm>
        </p:grpSpPr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489434F3-92C2-F242-BA71-F6D8236711F8}"/>
                </a:ext>
              </a:extLst>
            </p:cNvPr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17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C9BE8357-C025-3B4F-B567-E0969B3343F0}"/>
                </a:ext>
              </a:extLst>
            </p:cNvPr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17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474D9217-8D13-6F43-A6B1-CE798ECFB5FF}"/>
                </a:ext>
              </a:extLst>
            </p:cNvPr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117"/>
            </a:p>
          </p:txBody>
        </p:sp>
      </p:grpSp>
      <p:sp>
        <p:nvSpPr>
          <p:cNvPr id="36873" name="TextBox 55"/>
          <p:cNvSpPr txBox="1">
            <a:spLocks noChangeArrowheads="1"/>
          </p:cNvSpPr>
          <p:nvPr/>
        </p:nvSpPr>
        <p:spPr bwMode="auto">
          <a:xfrm>
            <a:off x="7760928" y="2394771"/>
            <a:ext cx="3358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T1</a:t>
            </a:r>
          </a:p>
        </p:txBody>
      </p:sp>
      <p:sp>
        <p:nvSpPr>
          <p:cNvPr id="36874" name="TextBox 56"/>
          <p:cNvSpPr txBox="1">
            <a:spLocks noChangeArrowheads="1"/>
          </p:cNvSpPr>
          <p:nvPr/>
        </p:nvSpPr>
        <p:spPr bwMode="auto">
          <a:xfrm>
            <a:off x="4045882" y="2359497"/>
            <a:ext cx="3372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T1</a:t>
            </a:r>
          </a:p>
        </p:txBody>
      </p:sp>
      <p:sp>
        <p:nvSpPr>
          <p:cNvPr id="36875" name="TextBox 57"/>
          <p:cNvSpPr txBox="1">
            <a:spLocks noChangeArrowheads="1"/>
          </p:cNvSpPr>
          <p:nvPr/>
        </p:nvSpPr>
        <p:spPr bwMode="auto">
          <a:xfrm>
            <a:off x="3164035" y="2408880"/>
            <a:ext cx="777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T1</a:t>
            </a:r>
          </a:p>
        </p:txBody>
      </p:sp>
      <p:sp>
        <p:nvSpPr>
          <p:cNvPr id="36876" name="TextBox 91"/>
          <p:cNvSpPr txBox="1">
            <a:spLocks noChangeArrowheads="1"/>
          </p:cNvSpPr>
          <p:nvPr/>
        </p:nvSpPr>
        <p:spPr bwMode="auto">
          <a:xfrm>
            <a:off x="7181026" y="2380661"/>
            <a:ext cx="3358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T1</a:t>
            </a:r>
          </a:p>
        </p:txBody>
      </p:sp>
      <p:sp>
        <p:nvSpPr>
          <p:cNvPr id="36877" name="TextBox 92"/>
          <p:cNvSpPr txBox="1">
            <a:spLocks noChangeArrowheads="1"/>
          </p:cNvSpPr>
          <p:nvPr/>
        </p:nvSpPr>
        <p:spPr bwMode="auto">
          <a:xfrm>
            <a:off x="6026864" y="2401825"/>
            <a:ext cx="3358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T1</a:t>
            </a:r>
          </a:p>
        </p:txBody>
      </p:sp>
      <p:sp>
        <p:nvSpPr>
          <p:cNvPr id="36878" name="TextBox 126"/>
          <p:cNvSpPr txBox="1">
            <a:spLocks noChangeArrowheads="1"/>
          </p:cNvSpPr>
          <p:nvPr/>
        </p:nvSpPr>
        <p:spPr bwMode="auto">
          <a:xfrm>
            <a:off x="8843131" y="2391949"/>
            <a:ext cx="3358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T1</a:t>
            </a:r>
          </a:p>
        </p:txBody>
      </p:sp>
      <p:sp>
        <p:nvSpPr>
          <p:cNvPr id="36884" name="AutoShape 2" descr="India Ranked 46th in GII 2021 by WIPO; Switzerland Tops"/>
          <p:cNvSpPr>
            <a:spLocks noChangeAspect="1" noChangeArrowheads="1"/>
          </p:cNvSpPr>
          <p:nvPr/>
        </p:nvSpPr>
        <p:spPr bwMode="auto">
          <a:xfrm>
            <a:off x="816205" y="252939"/>
            <a:ext cx="270903" cy="27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IN" altLang="en-US" sz="1600"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33D536-023F-F944-B7FB-7F9DACB14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9F936-2EAB-49C3-8050-C492F09C4749}" type="slidenum">
              <a:rPr lang="en-US" smtClean="0"/>
              <a:t>73</a:t>
            </a:fld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57961" cy="799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A56061-22FF-126B-4206-0F8301475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224" y="252939"/>
            <a:ext cx="6228656" cy="623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694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2358FB-CF21-2B46-914C-D80FAB5D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9F936-2EAB-49C3-8050-C492F09C4749}" type="slidenum">
              <a:rPr lang="en-US" smtClean="0"/>
              <a:t>74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87BB87-8932-4914-BBC9-17883ADC2E0F}"/>
              </a:ext>
            </a:extLst>
          </p:cNvPr>
          <p:cNvSpPr/>
          <p:nvPr/>
        </p:nvSpPr>
        <p:spPr>
          <a:xfrm>
            <a:off x="73794" y="81815"/>
            <a:ext cx="12044412" cy="669437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73794" y="212078"/>
            <a:ext cx="1167624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Group</a:t>
            </a:r>
          </a:p>
          <a:p>
            <a:pPr algn="ctr"/>
            <a:r>
              <a:rPr lang="en-US" sz="3200" dirty="0"/>
              <a:t>   </a:t>
            </a:r>
            <a:r>
              <a:rPr lang="en-US" sz="3600" b="1" dirty="0"/>
              <a:t>Single Point of Contact (SPOC) of School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 </a:t>
            </a:r>
            <a:r>
              <a:rPr lang="en-US" sz="3600" b="1" dirty="0">
                <a:hlinkClick r:id="rId2"/>
              </a:rPr>
              <a:t>https://t.me/joinchat/RcI5Qp80TO9mZjZl</a:t>
            </a:r>
            <a:r>
              <a:rPr lang="en-US" sz="3600" b="1" dirty="0"/>
              <a:t> 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   Teacher- </a:t>
            </a:r>
            <a:r>
              <a:rPr lang="en-US" sz="3600" b="1" dirty="0">
                <a:hlinkClick r:id="rId3"/>
              </a:rPr>
              <a:t>https://t.me/joinchat/HIiBtHUN-6I3ZDM1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014520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48055" y="899905"/>
          <a:ext cx="2043610" cy="36218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43610">
                  <a:extLst>
                    <a:ext uri="{9D8B030D-6E8A-4147-A177-3AD203B41FA5}">
                      <a16:colId xmlns:a16="http://schemas.microsoft.com/office/drawing/2014/main" val="1409184156"/>
                    </a:ext>
                  </a:extLst>
                </a:gridCol>
              </a:tblGrid>
              <a:tr h="3858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Region1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7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Andhra</a:t>
                      </a:r>
                      <a:r>
                        <a:rPr lang="en-US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Pradesh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1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Kerala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4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Karnataka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9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Tamil Nadu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Andaman</a:t>
                      </a:r>
                      <a:r>
                        <a:rPr lang="en-US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&amp; Nicobar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3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Lakshadweep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0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Pondicherry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60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Telangana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7154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948055" y="899905"/>
          <a:ext cx="2043610" cy="365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43610">
                  <a:extLst>
                    <a:ext uri="{9D8B030D-6E8A-4147-A177-3AD203B41FA5}">
                      <a16:colId xmlns:a16="http://schemas.microsoft.com/office/drawing/2014/main" val="1409184156"/>
                    </a:ext>
                  </a:extLst>
                </a:gridCol>
              </a:tblGrid>
              <a:tr h="271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Region3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724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21441"/>
              </p:ext>
            </p:extLst>
          </p:nvPr>
        </p:nvGraphicFramePr>
        <p:xfrm>
          <a:off x="9378142" y="899905"/>
          <a:ext cx="2043610" cy="37151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43610">
                  <a:extLst>
                    <a:ext uri="{9D8B030D-6E8A-4147-A177-3AD203B41FA5}">
                      <a16:colId xmlns:a16="http://schemas.microsoft.com/office/drawing/2014/main" val="1409184156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Region4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7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Jammu</a:t>
                      </a:r>
                      <a:r>
                        <a:rPr lang="en-US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&amp; Kashmir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1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Punjab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4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Chandigarh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9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Leh</a:t>
                      </a: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&amp; </a:t>
                      </a:r>
                      <a:r>
                        <a:rPr lang="en-US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ladakh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Himachal</a:t>
                      </a:r>
                      <a:r>
                        <a:rPr lang="en-US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Pradesh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3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Gujarat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0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Haryana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60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Madhya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7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Rajasthan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59269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636811" y="77185"/>
            <a:ext cx="2901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Officers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2513" y="4605798"/>
            <a:ext cx="24356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Mr.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Mayur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Borkar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sicr3@aicte-india.org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8130617707 </a:t>
            </a:r>
            <a:endParaRPr lang="en-I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287588" y="899905"/>
          <a:ext cx="237091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0910">
                  <a:extLst>
                    <a:ext uri="{9D8B030D-6E8A-4147-A177-3AD203B41FA5}">
                      <a16:colId xmlns:a16="http://schemas.microsoft.com/office/drawing/2014/main" val="1001666365"/>
                    </a:ext>
                  </a:extLst>
                </a:gridCol>
              </a:tblGrid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Region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71650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Uttarakhand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90484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Arunachal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580303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Uttar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12148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Manipur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9299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378694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Sikkim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224264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Tripura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482837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Meghalaya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81210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Delhi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36818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Mizoram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72606"/>
                  </a:ext>
                </a:extLst>
              </a:tr>
              <a:tr h="3354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Nagaland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91709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39341"/>
              </p:ext>
            </p:extLst>
          </p:nvPr>
        </p:nvGraphicFramePr>
        <p:xfrm>
          <a:off x="1820354" y="904240"/>
          <a:ext cx="2273993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993">
                  <a:extLst>
                    <a:ext uri="{9D8B030D-6E8A-4147-A177-3AD203B41FA5}">
                      <a16:colId xmlns:a16="http://schemas.microsoft.com/office/drawing/2014/main" val="98382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Region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3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Bihar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Chhattisgarh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49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Jharkhand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9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Maharashtra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4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47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Odisha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6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Dadra &amp; Nagar Haveli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1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West Bengal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5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Daman &amp; Diu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4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Jammu </a:t>
                      </a:r>
                      <a:r>
                        <a:rPr lang="en-IN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&amp; Kashmir</a:t>
                      </a:r>
                      <a:endParaRPr lang="en-IN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23988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321953" y="5373081"/>
            <a:ext cx="2909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Dr. Pooja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Rawat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sicr2@aicte-india.org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01129581509 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74705" y="4673029"/>
            <a:ext cx="22451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Mr.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Shivendra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Mani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Tripathi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sicr4@aicte-india.org 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01129581344/6388554380</a:t>
            </a:r>
            <a:endParaRPr lang="en-I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77403" y="5486734"/>
            <a:ext cx="461459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Program  In charge </a:t>
            </a:r>
          </a:p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Dr. Elangovan Kariappan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Assistant Innovation Director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Innovation Cell, Ministry of Education, Government of India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Email: 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schoolinnovation@aicte-india.org</a:t>
            </a:r>
            <a:endParaRPr lang="en-I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E96E8E-AB1D-AD56-BF9F-6E469548EC16}"/>
              </a:ext>
            </a:extLst>
          </p:cNvPr>
          <p:cNvSpPr txBox="1"/>
          <p:nvPr/>
        </p:nvSpPr>
        <p:spPr>
          <a:xfrm>
            <a:off x="1791394" y="5173026"/>
            <a:ext cx="2909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Dr. Pooja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Rawat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sicr1@aicte-india.org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01129581509 </a:t>
            </a:r>
          </a:p>
          <a:p>
            <a:endParaRPr lang="en-I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031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7BB87-8932-4914-BBC9-17883ADC2E0F}"/>
              </a:ext>
            </a:extLst>
          </p:cNvPr>
          <p:cNvSpPr/>
          <p:nvPr/>
        </p:nvSpPr>
        <p:spPr>
          <a:xfrm>
            <a:off x="73794" y="81815"/>
            <a:ext cx="12044412" cy="669437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61B4594-7844-7D4B-B605-5F823D345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634" y="1342856"/>
            <a:ext cx="9509217" cy="7234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b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Us for Any Doubts/Queries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" y="130644"/>
            <a:ext cx="1657961" cy="7994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860" y="164129"/>
            <a:ext cx="1673821" cy="6928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1078" y="3013779"/>
            <a:ext cx="7668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Contact-us page URL : </a:t>
            </a:r>
            <a:endParaRPr lang="en-US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hlinkClick r:id="rId4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https://sic.mic.gov.in/sic-contact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40360" y="4543655"/>
            <a:ext cx="726976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C00000"/>
                </a:solidFill>
              </a:rPr>
              <a:t>Email: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schoolinnovation@aicte-india.org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1E8F6D-A01C-CC12-F0B2-A7CC95302072}"/>
              </a:ext>
            </a:extLst>
          </p:cNvPr>
          <p:cNvSpPr/>
          <p:nvPr/>
        </p:nvSpPr>
        <p:spPr>
          <a:xfrm>
            <a:off x="2763559" y="5523308"/>
            <a:ext cx="68465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5400" b="1" dirty="0">
                <a:solidFill>
                  <a:srgbClr val="FF0000"/>
                </a:solidFill>
              </a:rPr>
              <a:t>https://sic.mic.gov.in</a:t>
            </a:r>
          </a:p>
        </p:txBody>
      </p:sp>
    </p:spTree>
    <p:extLst>
      <p:ext uri="{BB962C8B-B14F-4D97-AF65-F5344CB8AC3E}">
        <p14:creationId xmlns:p14="http://schemas.microsoft.com/office/powerpoint/2010/main" val="36711095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7942" y="2273714"/>
            <a:ext cx="687098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 </a:t>
            </a:r>
            <a:endParaRPr lang="en-US" sz="115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" y="66050"/>
            <a:ext cx="2809283" cy="13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718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7800" y="2164891"/>
            <a:ext cx="8714740" cy="28629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mbria"/>
                <a:cs typeface="Cambria"/>
              </a:rPr>
              <a:t>School</a:t>
            </a:r>
            <a:r>
              <a:rPr sz="3200" b="1" spc="-25" dirty="0">
                <a:latin typeface="Cambria"/>
                <a:cs typeface="Cambria"/>
              </a:rPr>
              <a:t> </a:t>
            </a:r>
            <a:r>
              <a:rPr sz="3200" b="1" spc="-15" dirty="0">
                <a:latin typeface="Cambria"/>
                <a:cs typeface="Cambria"/>
              </a:rPr>
              <a:t>Innovation</a:t>
            </a:r>
            <a:r>
              <a:rPr sz="3200" b="1" spc="-10" dirty="0">
                <a:latin typeface="Cambria"/>
                <a:cs typeface="Cambria"/>
              </a:rPr>
              <a:t> </a:t>
            </a:r>
            <a:r>
              <a:rPr sz="3200" b="1" dirty="0">
                <a:latin typeface="Cambria"/>
                <a:cs typeface="Cambria"/>
              </a:rPr>
              <a:t>Ambassador</a:t>
            </a:r>
            <a:r>
              <a:rPr sz="3200" b="1" spc="-45" dirty="0">
                <a:latin typeface="Cambria"/>
                <a:cs typeface="Cambria"/>
              </a:rPr>
              <a:t> </a:t>
            </a:r>
            <a:r>
              <a:rPr sz="3200" b="1" spc="-15" dirty="0">
                <a:latin typeface="Cambria"/>
                <a:cs typeface="Cambria"/>
              </a:rPr>
              <a:t>Program</a:t>
            </a:r>
            <a:endParaRPr sz="3200" dirty="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2200" b="1" i="1" spc="-20" dirty="0">
                <a:solidFill>
                  <a:srgbClr val="C00000"/>
                </a:solidFill>
                <a:latin typeface="Cambria"/>
                <a:cs typeface="Cambria"/>
              </a:rPr>
              <a:t>An</a:t>
            </a:r>
            <a:r>
              <a:rPr sz="2200" b="1" i="1" spc="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C00000"/>
                </a:solidFill>
                <a:latin typeface="Cambria"/>
                <a:cs typeface="Cambria"/>
              </a:rPr>
              <a:t>Initiative</a:t>
            </a:r>
            <a:r>
              <a:rPr sz="2200" b="1" i="1" spc="1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200" b="1" i="1" spc="-15" dirty="0">
                <a:solidFill>
                  <a:srgbClr val="C00000"/>
                </a:solidFill>
                <a:latin typeface="Cambria"/>
                <a:cs typeface="Cambria"/>
              </a:rPr>
              <a:t>by</a:t>
            </a:r>
            <a:r>
              <a:rPr sz="2200" b="1" i="1" spc="-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C00000"/>
                </a:solidFill>
                <a:latin typeface="Cambria"/>
                <a:cs typeface="Cambria"/>
              </a:rPr>
              <a:t>Ministry</a:t>
            </a:r>
            <a:r>
              <a:rPr sz="2200" b="1" i="1" spc="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200" b="1" i="1" spc="-5" dirty="0">
                <a:solidFill>
                  <a:srgbClr val="C00000"/>
                </a:solidFill>
                <a:latin typeface="Cambria"/>
                <a:cs typeface="Cambria"/>
              </a:rPr>
              <a:t>of </a:t>
            </a:r>
            <a:r>
              <a:rPr sz="2200" b="1" i="1" spc="-10" dirty="0">
                <a:solidFill>
                  <a:srgbClr val="C00000"/>
                </a:solidFill>
                <a:latin typeface="Cambria"/>
                <a:cs typeface="Cambria"/>
              </a:rPr>
              <a:t>Education</a:t>
            </a:r>
            <a:endParaRPr sz="2200" dirty="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2200" spc="-10" dirty="0">
                <a:latin typeface="Cambria"/>
                <a:cs typeface="Cambria"/>
              </a:rPr>
              <a:t>Implemented</a:t>
            </a:r>
            <a:r>
              <a:rPr sz="2200" spc="50" dirty="0">
                <a:latin typeface="Cambria"/>
                <a:cs typeface="Cambria"/>
              </a:rPr>
              <a:t> </a:t>
            </a:r>
            <a:r>
              <a:rPr sz="2200" spc="-25" dirty="0">
                <a:latin typeface="Cambria"/>
                <a:cs typeface="Cambria"/>
              </a:rPr>
              <a:t>by</a:t>
            </a:r>
            <a:r>
              <a:rPr sz="2200" spc="2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Ministry</a:t>
            </a:r>
            <a:r>
              <a:rPr sz="2200" spc="3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of</a:t>
            </a:r>
            <a:r>
              <a:rPr sz="2200" spc="5" dirty="0">
                <a:latin typeface="Cambria"/>
                <a:cs typeface="Cambria"/>
              </a:rPr>
              <a:t> </a:t>
            </a:r>
            <a:r>
              <a:rPr sz="2200" spc="-15" dirty="0">
                <a:latin typeface="Cambria"/>
                <a:cs typeface="Cambria"/>
              </a:rPr>
              <a:t>Education’s</a:t>
            </a:r>
            <a:r>
              <a:rPr sz="2200" spc="30" dirty="0">
                <a:latin typeface="Cambria"/>
                <a:cs typeface="Cambria"/>
              </a:rPr>
              <a:t> </a:t>
            </a:r>
            <a:r>
              <a:rPr sz="2200" spc="-15" dirty="0">
                <a:latin typeface="Cambria"/>
                <a:cs typeface="Cambria"/>
              </a:rPr>
              <a:t>Innovation</a:t>
            </a:r>
            <a:r>
              <a:rPr sz="2200" spc="45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Cell,</a:t>
            </a:r>
            <a:r>
              <a:rPr sz="2200" spc="20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AICT</a:t>
            </a:r>
            <a:r>
              <a:rPr lang="en-IN" sz="2200" spc="-10" dirty="0">
                <a:latin typeface="Cambria"/>
                <a:cs typeface="Cambria"/>
              </a:rPr>
              <a:t>E</a:t>
            </a:r>
            <a:endParaRPr sz="22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5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dirty="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600" u="heavy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mbria"/>
                <a:cs typeface="Cambria"/>
                <a:hlinkClick r:id="rId2"/>
              </a:rPr>
              <a:t>https://sia.mic.gov.in/</a:t>
            </a:r>
            <a:endParaRPr sz="3600" dirty="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152" y="62483"/>
            <a:ext cx="12045950" cy="6695440"/>
          </a:xfrm>
          <a:custGeom>
            <a:avLst/>
            <a:gdLst/>
            <a:ahLst/>
            <a:cxnLst/>
            <a:rect l="l" t="t" r="r" b="b"/>
            <a:pathLst>
              <a:path w="12045950" h="6695440">
                <a:moveTo>
                  <a:pt x="0" y="0"/>
                </a:moveTo>
                <a:lnTo>
                  <a:pt x="12045696" y="0"/>
                </a:lnTo>
                <a:lnTo>
                  <a:pt x="12045696" y="6694932"/>
                </a:lnTo>
                <a:lnTo>
                  <a:pt x="0" y="6694932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600200" y="781367"/>
            <a:ext cx="8793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u="none" spc="-30" dirty="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sz="4400" u="none" spc="-20" dirty="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sz="4400" u="none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4400" u="none" spc="-5" dirty="0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sz="4400" u="none" spc="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4400" u="none" spc="-100" dirty="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sz="4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8385224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8337" y="1041695"/>
            <a:ext cx="10355580" cy="5557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mbria"/>
                <a:cs typeface="Cambria"/>
              </a:rPr>
              <a:t>Q: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Who </a:t>
            </a:r>
            <a:r>
              <a:rPr sz="1800" spc="-10" dirty="0">
                <a:latin typeface="Cambria"/>
                <a:cs typeface="Cambria"/>
              </a:rPr>
              <a:t>are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eligible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to be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nominated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for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School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Innovation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Ambassador</a:t>
            </a:r>
            <a:r>
              <a:rPr sz="1800" spc="4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training Program?</a:t>
            </a:r>
            <a:endParaRPr sz="1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All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teachers</a:t>
            </a:r>
            <a:r>
              <a:rPr sz="1800" spc="-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 schools.</a:t>
            </a:r>
            <a:endParaRPr sz="1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mbria"/>
                <a:cs typeface="Cambria"/>
              </a:rPr>
              <a:t>Q: Who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can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Nominate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the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Teachers?</a:t>
            </a:r>
            <a:endParaRPr sz="1800" dirty="0">
              <a:latin typeface="Cambria"/>
              <a:cs typeface="Cambria"/>
            </a:endParaRPr>
          </a:p>
          <a:p>
            <a:pPr marL="12700" marR="5080" indent="-635">
              <a:lnSpc>
                <a:spcPct val="150000"/>
              </a:lnSpc>
              <a:spcBef>
                <a:spcPts val="1010"/>
              </a:spcBef>
            </a:pP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Single</a:t>
            </a:r>
            <a:r>
              <a:rPr sz="1800" spc="33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Point</a:t>
            </a:r>
            <a:r>
              <a:rPr sz="1800" spc="3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800" spc="34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Contact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(SPOC)</a:t>
            </a:r>
            <a:r>
              <a:rPr sz="1800" spc="34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from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School</a:t>
            </a:r>
            <a:r>
              <a:rPr sz="1800" spc="34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can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nominate</a:t>
            </a:r>
            <a:r>
              <a:rPr sz="1800" spc="33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800" spc="33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teachers.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Preferably</a:t>
            </a:r>
            <a:r>
              <a:rPr sz="1800" spc="35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Principal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/</a:t>
            </a:r>
            <a:r>
              <a:rPr sz="1800" spc="3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Vice </a:t>
            </a:r>
            <a:r>
              <a:rPr sz="1800" spc="-38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Principal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or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 Senior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School</a:t>
            </a:r>
            <a:r>
              <a:rPr sz="1800" spc="-3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Cambria"/>
                <a:cs typeface="Cambria"/>
              </a:rPr>
              <a:t>Teacher</a:t>
            </a:r>
            <a:r>
              <a:rPr sz="1800" spc="-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should be</a:t>
            </a:r>
            <a:r>
              <a:rPr sz="18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SPOC.</a:t>
            </a:r>
            <a:endParaRPr sz="1800" dirty="0">
              <a:latin typeface="Cambria"/>
              <a:cs typeface="Cambria"/>
            </a:endParaRPr>
          </a:p>
          <a:p>
            <a:pPr marL="12700" marR="4546600">
              <a:lnSpc>
                <a:spcPct val="196100"/>
              </a:lnSpc>
            </a:pPr>
            <a:r>
              <a:rPr sz="1800" spc="-5" dirty="0">
                <a:latin typeface="Cambria"/>
                <a:cs typeface="Cambria"/>
              </a:rPr>
              <a:t>Q:Can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Individual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teachers</a:t>
            </a:r>
            <a:r>
              <a:rPr sz="1800" spc="-10" dirty="0">
                <a:latin typeface="Cambria"/>
                <a:cs typeface="Cambria"/>
              </a:rPr>
              <a:t> register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themselves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for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training? 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800" spc="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No.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 Only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SPOC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should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register</a:t>
            </a:r>
            <a:r>
              <a:rPr sz="1800" spc="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teachers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on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SIA</a:t>
            </a:r>
            <a:r>
              <a:rPr sz="18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portal.</a:t>
            </a:r>
            <a:endParaRPr sz="1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Cambria"/>
              <a:cs typeface="Cambria"/>
            </a:endParaRPr>
          </a:p>
          <a:p>
            <a:pPr marL="13335">
              <a:lnSpc>
                <a:spcPct val="100000"/>
              </a:lnSpc>
            </a:pPr>
            <a:r>
              <a:rPr sz="1800" spc="-5" dirty="0">
                <a:latin typeface="Cambria"/>
                <a:cs typeface="Cambria"/>
              </a:rPr>
              <a:t>Q: What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does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SIATP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stands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for</a:t>
            </a:r>
            <a:endParaRPr sz="1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mbria"/>
              <a:cs typeface="Cambria"/>
            </a:endParaRPr>
          </a:p>
          <a:p>
            <a:pPr marL="13335">
              <a:lnSpc>
                <a:spcPct val="100000"/>
              </a:lnSpc>
            </a:pP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8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School</a:t>
            </a:r>
            <a:r>
              <a:rPr sz="1800" spc="-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Innovation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Ambassador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 Training</a:t>
            </a:r>
            <a:r>
              <a:rPr sz="1800" spc="-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Program.</a:t>
            </a:r>
            <a:endParaRPr sz="1800" dirty="0">
              <a:latin typeface="Cambria"/>
              <a:cs typeface="Cambria"/>
            </a:endParaRPr>
          </a:p>
          <a:p>
            <a:pPr marL="13335" marR="3307715">
              <a:lnSpc>
                <a:spcPts val="4250"/>
              </a:lnSpc>
              <a:spcBef>
                <a:spcPts val="275"/>
              </a:spcBef>
            </a:pPr>
            <a:r>
              <a:rPr sz="1800" spc="-5" dirty="0">
                <a:latin typeface="Cambria"/>
                <a:cs typeface="Cambria"/>
              </a:rPr>
              <a:t>Q: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Can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SPOC,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Principal,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Vice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 </a:t>
            </a:r>
            <a:r>
              <a:rPr sz="1800" spc="-5" dirty="0">
                <a:latin typeface="Cambria"/>
                <a:cs typeface="Cambria"/>
              </a:rPr>
              <a:t>Principal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be nominated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for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SIATP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training?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800" spc="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5" dirty="0">
                <a:solidFill>
                  <a:srgbClr val="006FC0"/>
                </a:solidFill>
                <a:latin typeface="Cambria"/>
                <a:cs typeface="Cambria"/>
              </a:rPr>
              <a:t>Yes</a:t>
            </a:r>
            <a:endParaRPr sz="18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152" y="82296"/>
            <a:ext cx="12045950" cy="6693534"/>
          </a:xfrm>
          <a:custGeom>
            <a:avLst/>
            <a:gdLst/>
            <a:ahLst/>
            <a:cxnLst/>
            <a:rect l="l" t="t" r="r" b="b"/>
            <a:pathLst>
              <a:path w="12045950" h="6693534">
                <a:moveTo>
                  <a:pt x="0" y="0"/>
                </a:moveTo>
                <a:lnTo>
                  <a:pt x="12045696" y="0"/>
                </a:lnTo>
                <a:lnTo>
                  <a:pt x="12045696" y="6693408"/>
                </a:lnTo>
                <a:lnTo>
                  <a:pt x="0" y="669340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1"/>
          <p:cNvSpPr txBox="1">
            <a:spLocks/>
          </p:cNvSpPr>
          <p:nvPr/>
        </p:nvSpPr>
        <p:spPr>
          <a:xfrm>
            <a:off x="918337" y="213698"/>
            <a:ext cx="8793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pc="-30" dirty="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lang="en-IN" spc="-20" dirty="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lang="en-IN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5" dirty="0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lang="en-IN" spc="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100" dirty="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lang="en-IN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5149290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295" y="1497557"/>
            <a:ext cx="8757285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mbria"/>
                <a:cs typeface="Cambria"/>
              </a:rPr>
              <a:t>Q: Who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can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login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on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SIATP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website?</a:t>
            </a:r>
            <a:endParaRPr sz="1800" dirty="0">
              <a:latin typeface="Cambria"/>
              <a:cs typeface="Cambria"/>
            </a:endParaRPr>
          </a:p>
          <a:p>
            <a:pPr marL="12700" marR="187960" algn="just">
              <a:lnSpc>
                <a:spcPct val="196100"/>
              </a:lnSpc>
            </a:pP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 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Registered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SPOC (in SPOC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Login) &amp;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Nominated </a:t>
            </a:r>
            <a:r>
              <a:rPr sz="1800" spc="-25" dirty="0">
                <a:solidFill>
                  <a:srgbClr val="006FC0"/>
                </a:solidFill>
                <a:latin typeface="Cambria"/>
                <a:cs typeface="Cambria"/>
              </a:rPr>
              <a:t>Teachers </a:t>
            </a:r>
            <a:r>
              <a:rPr sz="1800" spc="-20" dirty="0">
                <a:solidFill>
                  <a:srgbClr val="006FC0"/>
                </a:solidFill>
                <a:latin typeface="Cambria"/>
                <a:cs typeface="Cambria"/>
              </a:rPr>
              <a:t>(Teachers 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Training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Console). </a:t>
            </a:r>
            <a:r>
              <a:rPr sz="1800" spc="-3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Q:Can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SPOC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be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changed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after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registration?</a:t>
            </a:r>
            <a:endParaRPr sz="1800" dirty="0">
              <a:latin typeface="Cambria"/>
              <a:cs typeface="Cambria"/>
            </a:endParaRPr>
          </a:p>
          <a:p>
            <a:pPr marL="12700" marR="5715" algn="just">
              <a:lnSpc>
                <a:spcPct val="150000"/>
              </a:lnSpc>
              <a:spcBef>
                <a:spcPts val="1005"/>
              </a:spcBef>
            </a:pP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 </a:t>
            </a:r>
            <a:r>
              <a:rPr sz="1800" spc="-45" dirty="0">
                <a:solidFill>
                  <a:srgbClr val="006FC0"/>
                </a:solidFill>
                <a:latin typeface="Cambria"/>
                <a:cs typeface="Cambria"/>
              </a:rPr>
              <a:t>Yes.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existing SPOC can nominate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new SPOC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in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SPOC login. During new SPOC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Nomination, the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verification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link will be sent on new email and SPOC </a:t>
            </a:r>
            <a:r>
              <a:rPr sz="1800" spc="-15" dirty="0">
                <a:solidFill>
                  <a:srgbClr val="006FC0"/>
                </a:solidFill>
                <a:latin typeface="Cambria"/>
                <a:cs typeface="Cambria"/>
              </a:rPr>
              <a:t>can’t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login without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verifying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 email.</a:t>
            </a:r>
            <a:endParaRPr sz="1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mbria"/>
              <a:cs typeface="Cambria"/>
            </a:endParaRPr>
          </a:p>
          <a:p>
            <a:pPr marL="62865" algn="just">
              <a:lnSpc>
                <a:spcPct val="100000"/>
              </a:lnSpc>
            </a:pPr>
            <a:r>
              <a:rPr sz="1800" spc="-5" dirty="0">
                <a:latin typeface="Cambria"/>
                <a:cs typeface="Cambria"/>
              </a:rPr>
              <a:t>Q: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My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SPOC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has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left </a:t>
            </a:r>
            <a:r>
              <a:rPr sz="1800" dirty="0">
                <a:latin typeface="Cambria"/>
                <a:cs typeface="Cambria"/>
              </a:rPr>
              <a:t>the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school,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what to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do?</a:t>
            </a:r>
            <a:endParaRPr sz="1800" dirty="0">
              <a:latin typeface="Cambria"/>
              <a:cs typeface="Cambria"/>
            </a:endParaRPr>
          </a:p>
          <a:p>
            <a:pPr marL="12700" marR="5080" indent="-635" algn="just">
              <a:lnSpc>
                <a:spcPct val="150000"/>
              </a:lnSpc>
              <a:spcBef>
                <a:spcPts val="994"/>
              </a:spcBef>
            </a:pP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A: Principal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/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Vice Principal </a:t>
            </a:r>
            <a:r>
              <a:rPr sz="1800" spc="-10" dirty="0">
                <a:solidFill>
                  <a:srgbClr val="006FC0"/>
                </a:solidFill>
                <a:latin typeface="Cambria"/>
                <a:cs typeface="Cambria"/>
              </a:rPr>
              <a:t>can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 login with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existing SPOC email and nominate new </a:t>
            </a:r>
            <a:r>
              <a:rPr sz="18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mbria"/>
                <a:cs typeface="Cambria"/>
              </a:rPr>
              <a:t>SPOC.</a:t>
            </a:r>
            <a:endParaRPr sz="18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152" y="82296"/>
            <a:ext cx="12045950" cy="6693534"/>
          </a:xfrm>
          <a:custGeom>
            <a:avLst/>
            <a:gdLst/>
            <a:ahLst/>
            <a:cxnLst/>
            <a:rect l="l" t="t" r="r" b="b"/>
            <a:pathLst>
              <a:path w="12045950" h="6693534">
                <a:moveTo>
                  <a:pt x="0" y="0"/>
                </a:moveTo>
                <a:lnTo>
                  <a:pt x="12045696" y="0"/>
                </a:lnTo>
                <a:lnTo>
                  <a:pt x="12045696" y="6693408"/>
                </a:lnTo>
                <a:lnTo>
                  <a:pt x="0" y="669340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1"/>
          <p:cNvSpPr txBox="1">
            <a:spLocks/>
          </p:cNvSpPr>
          <p:nvPr/>
        </p:nvSpPr>
        <p:spPr>
          <a:xfrm>
            <a:off x="1002295" y="290714"/>
            <a:ext cx="8793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pc="-3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lang="en-IN" spc="-2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lang="en-IN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5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lang="en-IN" spc="15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10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lang="en-IN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8170580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432" y="912936"/>
            <a:ext cx="10359390" cy="5702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Can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I </a:t>
            </a:r>
            <a:r>
              <a:rPr sz="1700" spc="-5" dirty="0">
                <a:latin typeface="Cambria"/>
                <a:cs typeface="Cambria"/>
              </a:rPr>
              <a:t>nominate </a:t>
            </a:r>
            <a:r>
              <a:rPr sz="1700" spc="-10" dirty="0">
                <a:latin typeface="Cambria"/>
                <a:cs typeface="Cambria"/>
              </a:rPr>
              <a:t>more</a:t>
            </a:r>
            <a:r>
              <a:rPr sz="1700" spc="-1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than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20" dirty="0">
                <a:latin typeface="Cambria"/>
                <a:cs typeface="Cambria"/>
              </a:rPr>
              <a:t>five</a:t>
            </a:r>
            <a:r>
              <a:rPr sz="1700" spc="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teachers</a:t>
            </a:r>
            <a:r>
              <a:rPr sz="1700" spc="-40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for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25" dirty="0">
                <a:latin typeface="Cambria"/>
                <a:cs typeface="Cambria"/>
              </a:rPr>
              <a:t>SIATP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training?</a:t>
            </a:r>
            <a:endParaRPr sz="17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-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0" dirty="0">
                <a:solidFill>
                  <a:srgbClr val="006FC0"/>
                </a:solidFill>
                <a:latin typeface="Cambria"/>
                <a:cs typeface="Cambria"/>
              </a:rPr>
              <a:t>Yes</a:t>
            </a:r>
            <a:endParaRPr sz="17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5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Will</a:t>
            </a:r>
            <a:r>
              <a:rPr sz="1700" spc="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nominated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teachers</a:t>
            </a:r>
            <a:r>
              <a:rPr sz="1700" spc="-3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get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separate</a:t>
            </a:r>
            <a:r>
              <a:rPr sz="1700" spc="-4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login</a:t>
            </a:r>
            <a:r>
              <a:rPr sz="1700" spc="15" dirty="0">
                <a:latin typeface="Cambria"/>
                <a:cs typeface="Cambria"/>
              </a:rPr>
              <a:t> </a:t>
            </a:r>
            <a:r>
              <a:rPr sz="1700" spc="-15" dirty="0">
                <a:latin typeface="Cambria"/>
                <a:cs typeface="Cambria"/>
              </a:rPr>
              <a:t>ID, </a:t>
            </a:r>
            <a:r>
              <a:rPr sz="1700" spc="-10" dirty="0">
                <a:latin typeface="Cambria"/>
                <a:cs typeface="Cambria"/>
              </a:rPr>
              <a:t>password</a:t>
            </a:r>
            <a:r>
              <a:rPr sz="1700" spc="-1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for </a:t>
            </a:r>
            <a:r>
              <a:rPr sz="1700" spc="-5" dirty="0">
                <a:latin typeface="Cambria"/>
                <a:cs typeface="Cambria"/>
              </a:rPr>
              <a:t>attending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the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training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on</a:t>
            </a:r>
            <a:r>
              <a:rPr sz="1700" spc="15" dirty="0">
                <a:latin typeface="Cambria"/>
                <a:cs typeface="Cambria"/>
              </a:rPr>
              <a:t> </a:t>
            </a:r>
            <a:r>
              <a:rPr sz="1700" spc="-25" dirty="0">
                <a:latin typeface="Cambria"/>
                <a:cs typeface="Cambria"/>
              </a:rPr>
              <a:t>SIATP</a:t>
            </a:r>
            <a:r>
              <a:rPr sz="1700" spc="10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website?</a:t>
            </a:r>
            <a:endParaRPr sz="1700" dirty="0">
              <a:latin typeface="Cambria"/>
              <a:cs typeface="Cambria"/>
            </a:endParaRPr>
          </a:p>
          <a:p>
            <a:pPr marL="13970" marR="8255" indent="-635">
              <a:lnSpc>
                <a:spcPct val="150100"/>
              </a:lnSpc>
              <a:spcBef>
                <a:spcPts val="995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2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40" dirty="0">
                <a:solidFill>
                  <a:srgbClr val="006FC0"/>
                </a:solidFill>
                <a:latin typeface="Cambria"/>
                <a:cs typeface="Cambria"/>
              </a:rPr>
              <a:t>Yes.</a:t>
            </a:r>
            <a:r>
              <a:rPr sz="1700" spc="2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2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nominated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teachers</a:t>
            </a:r>
            <a:r>
              <a:rPr sz="1700" spc="19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can</a:t>
            </a:r>
            <a:r>
              <a:rPr sz="1700" spc="2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login</a:t>
            </a:r>
            <a:r>
              <a:rPr sz="1700" spc="204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with</a:t>
            </a:r>
            <a:r>
              <a:rPr sz="1700" spc="204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2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registered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email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ID</a:t>
            </a:r>
            <a:r>
              <a:rPr sz="1700" spc="204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and</a:t>
            </a:r>
            <a:r>
              <a:rPr sz="1700" spc="2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default</a:t>
            </a:r>
            <a:r>
              <a:rPr sz="1700" spc="2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password</a:t>
            </a:r>
            <a:r>
              <a:rPr sz="1700" spc="2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(siatp@2021)</a:t>
            </a:r>
            <a:r>
              <a:rPr sz="1700" spc="204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in </a:t>
            </a:r>
            <a:r>
              <a:rPr sz="1700" spc="-36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teacher’s</a:t>
            </a:r>
            <a:r>
              <a:rPr sz="1700" spc="-3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login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on </a:t>
            </a:r>
            <a:r>
              <a:rPr sz="17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mbria"/>
                <a:cs typeface="Cambria"/>
                <a:hlinkClick r:id="rId2"/>
              </a:rPr>
              <a:t>https://sia.mic.gov.in/</a:t>
            </a:r>
            <a:endParaRPr sz="17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spc="-5" dirty="0">
                <a:latin typeface="Cambria"/>
                <a:cs typeface="Cambria"/>
              </a:rPr>
              <a:t>Q:What</a:t>
            </a:r>
            <a:r>
              <a:rPr sz="1700" spc="-25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will be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the timing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for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training</a:t>
            </a:r>
            <a:endParaRPr sz="1700" dirty="0">
              <a:latin typeface="Cambria"/>
              <a:cs typeface="Cambria"/>
            </a:endParaRPr>
          </a:p>
          <a:p>
            <a:pPr marL="13335" marR="5080" indent="-1270">
              <a:lnSpc>
                <a:spcPct val="150000"/>
              </a:lnSpc>
              <a:spcBef>
                <a:spcPts val="995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All</a:t>
            </a:r>
            <a:r>
              <a:rPr sz="1700" spc="9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20" dirty="0">
                <a:solidFill>
                  <a:srgbClr val="006FC0"/>
                </a:solidFill>
                <a:latin typeface="Cambria"/>
                <a:cs typeface="Cambria"/>
              </a:rPr>
              <a:t>five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training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module</a:t>
            </a:r>
            <a:r>
              <a:rPr sz="1700" spc="8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are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self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paced</a:t>
            </a:r>
            <a:r>
              <a:rPr sz="1700" spc="9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and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teachers</a:t>
            </a:r>
            <a:r>
              <a:rPr sz="1700" spc="7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can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attend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them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at</a:t>
            </a:r>
            <a:r>
              <a:rPr sz="1700" spc="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their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convenience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before</a:t>
            </a:r>
            <a:r>
              <a:rPr sz="1700" spc="8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7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date </a:t>
            </a:r>
            <a:r>
              <a:rPr sz="1700" spc="-36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completion.</a:t>
            </a:r>
            <a:endParaRPr sz="17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 dirty="0">
              <a:latin typeface="Cambria"/>
              <a:cs typeface="Cambria"/>
            </a:endParaRPr>
          </a:p>
          <a:p>
            <a:pPr marL="13335">
              <a:lnSpc>
                <a:spcPct val="100000"/>
              </a:lnSpc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What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is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the</a:t>
            </a:r>
            <a:r>
              <a:rPr sz="1700" spc="-1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role</a:t>
            </a:r>
            <a:r>
              <a:rPr sz="1700" spc="-2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of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SPOC.</a:t>
            </a:r>
          </a:p>
          <a:p>
            <a:pPr marL="13970" marR="418465" indent="-635">
              <a:lnSpc>
                <a:spcPct val="198800"/>
              </a:lnSpc>
              <a:spcBef>
                <a:spcPts val="15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Nominate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teachers</a:t>
            </a:r>
            <a:r>
              <a:rPr sz="1700" spc="-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from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school,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and help/guide them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to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attend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training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on</a:t>
            </a:r>
            <a:r>
              <a:rPr sz="1700" spc="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https://sia.mic.gov.in/. </a:t>
            </a:r>
            <a:r>
              <a:rPr sz="1700" spc="-36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Q: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SPOC </a:t>
            </a:r>
            <a:r>
              <a:rPr sz="1700" spc="-20" dirty="0">
                <a:latin typeface="Cambria"/>
                <a:cs typeface="Cambria"/>
              </a:rPr>
              <a:t>have</a:t>
            </a:r>
            <a:r>
              <a:rPr sz="1700" spc="-10" dirty="0">
                <a:latin typeface="Cambria"/>
                <a:cs typeface="Cambria"/>
              </a:rPr>
              <a:t> registered</a:t>
            </a:r>
            <a:r>
              <a:rPr sz="1700" spc="-5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teacher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with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wrong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details</a:t>
            </a:r>
            <a:r>
              <a:rPr sz="1700" spc="-30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can</a:t>
            </a:r>
            <a:r>
              <a:rPr sz="1700" spc="-5" dirty="0">
                <a:latin typeface="Cambria"/>
                <a:cs typeface="Cambria"/>
              </a:rPr>
              <a:t> SPOC</a:t>
            </a:r>
            <a:r>
              <a:rPr sz="1700" spc="-1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edit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the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details?</a:t>
            </a:r>
            <a:endParaRPr sz="17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 dirty="0">
              <a:latin typeface="Cambria"/>
              <a:cs typeface="Cambria"/>
            </a:endParaRPr>
          </a:p>
          <a:p>
            <a:pPr marL="13970">
              <a:lnSpc>
                <a:spcPct val="100000"/>
              </a:lnSpc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40" dirty="0">
                <a:solidFill>
                  <a:srgbClr val="006FC0"/>
                </a:solidFill>
                <a:latin typeface="Cambria"/>
                <a:cs typeface="Cambria"/>
              </a:rPr>
              <a:t>Yes.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Use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Edit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option</a:t>
            </a:r>
            <a:r>
              <a:rPr sz="1700" spc="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in</a:t>
            </a:r>
            <a:r>
              <a:rPr sz="1700" spc="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front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concerned</a:t>
            </a:r>
            <a:r>
              <a:rPr sz="1700" spc="-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teacher</a:t>
            </a:r>
            <a:r>
              <a:rPr sz="1700" spc="-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in</a:t>
            </a:r>
            <a:r>
              <a:rPr sz="1700" spc="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your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SIA</a:t>
            </a:r>
            <a:r>
              <a:rPr sz="1700" spc="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login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dashboard.</a:t>
            </a:r>
            <a:endParaRPr sz="17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152" y="82296"/>
            <a:ext cx="12045950" cy="6693534"/>
          </a:xfrm>
          <a:custGeom>
            <a:avLst/>
            <a:gdLst/>
            <a:ahLst/>
            <a:cxnLst/>
            <a:rect l="l" t="t" r="r" b="b"/>
            <a:pathLst>
              <a:path w="12045950" h="6693534">
                <a:moveTo>
                  <a:pt x="0" y="0"/>
                </a:moveTo>
                <a:lnTo>
                  <a:pt x="12045696" y="0"/>
                </a:lnTo>
                <a:lnTo>
                  <a:pt x="12045696" y="6693408"/>
                </a:lnTo>
                <a:lnTo>
                  <a:pt x="0" y="669340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1"/>
          <p:cNvSpPr txBox="1">
            <a:spLocks/>
          </p:cNvSpPr>
          <p:nvPr/>
        </p:nvSpPr>
        <p:spPr>
          <a:xfrm>
            <a:off x="916432" y="149319"/>
            <a:ext cx="8793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pc="-3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lang="en-IN" spc="-2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lang="en-IN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5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lang="en-IN" spc="15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10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lang="en-IN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6495527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749" y="941743"/>
            <a:ext cx="10358755" cy="5596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Where</a:t>
            </a:r>
            <a:r>
              <a:rPr sz="1700" spc="-2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to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attend</a:t>
            </a:r>
            <a:r>
              <a:rPr sz="1700" spc="-3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the</a:t>
            </a:r>
            <a:r>
              <a:rPr sz="1700" spc="-10" dirty="0">
                <a:latin typeface="Cambria"/>
                <a:cs typeface="Cambria"/>
              </a:rPr>
              <a:t> training?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https://sia.mic.gov.in/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Will </a:t>
            </a:r>
            <a:r>
              <a:rPr sz="1700" spc="-5" dirty="0">
                <a:latin typeface="Cambria"/>
                <a:cs typeface="Cambria"/>
              </a:rPr>
              <a:t>the</a:t>
            </a:r>
            <a:r>
              <a:rPr sz="1700" spc="-10" dirty="0">
                <a:latin typeface="Cambria"/>
                <a:cs typeface="Cambria"/>
              </a:rPr>
              <a:t> training</a:t>
            </a:r>
            <a:r>
              <a:rPr sz="1700" spc="-5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be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online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or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offline?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10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-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Online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1700" dirty="0">
                <a:latin typeface="Cambria"/>
                <a:cs typeface="Cambria"/>
              </a:rPr>
              <a:t>Q:I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20" dirty="0">
                <a:latin typeface="Cambria"/>
                <a:cs typeface="Cambria"/>
              </a:rPr>
              <a:t>have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forgot</a:t>
            </a:r>
            <a:r>
              <a:rPr sz="1700" spc="-20" dirty="0">
                <a:latin typeface="Cambria"/>
                <a:cs typeface="Cambria"/>
              </a:rPr>
              <a:t> my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password,</a:t>
            </a:r>
            <a:r>
              <a:rPr sz="1700" spc="-4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what</a:t>
            </a:r>
            <a:r>
              <a:rPr sz="1700" spc="-2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to </a:t>
            </a:r>
            <a:r>
              <a:rPr sz="1700" spc="-5" dirty="0">
                <a:latin typeface="Cambria"/>
                <a:cs typeface="Cambria"/>
              </a:rPr>
              <a:t>do?</a:t>
            </a:r>
            <a:endParaRPr sz="1700" dirty="0">
              <a:latin typeface="Cambria"/>
              <a:cs typeface="Cambria"/>
            </a:endParaRPr>
          </a:p>
          <a:p>
            <a:pPr marL="12700" marR="6028055" indent="-635">
              <a:lnSpc>
                <a:spcPct val="178800"/>
              </a:lnSpc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Use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forgot password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and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reset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password </a:t>
            </a:r>
            <a:r>
              <a:rPr sz="1700" spc="-36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Q:Where</a:t>
            </a:r>
            <a:r>
              <a:rPr sz="1700" spc="-2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to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attend</a:t>
            </a:r>
            <a:r>
              <a:rPr sz="1700" spc="-15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the </a:t>
            </a:r>
            <a:r>
              <a:rPr sz="1700" spc="-10" dirty="0">
                <a:latin typeface="Cambria"/>
                <a:cs typeface="Cambria"/>
              </a:rPr>
              <a:t>training?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-3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mbria"/>
                <a:cs typeface="Cambria"/>
                <a:hlinkClick r:id="rId2"/>
              </a:rPr>
              <a:t>https://sia.mic.gov.in/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10"/>
              </a:spcBef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10" dirty="0">
                <a:latin typeface="Cambria"/>
                <a:cs typeface="Cambria"/>
              </a:rPr>
              <a:t> How</a:t>
            </a:r>
            <a:r>
              <a:rPr sz="1700" spc="-5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can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I</a:t>
            </a:r>
            <a:r>
              <a:rPr sz="1700" spc="-5" dirty="0">
                <a:latin typeface="Cambria"/>
                <a:cs typeface="Cambria"/>
              </a:rPr>
              <a:t> download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certificate</a:t>
            </a:r>
            <a:r>
              <a:rPr sz="1700" spc="-3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for</a:t>
            </a:r>
            <a:r>
              <a:rPr sz="1700" spc="-15" dirty="0">
                <a:latin typeface="Cambria"/>
                <a:cs typeface="Cambria"/>
              </a:rPr>
              <a:t> </a:t>
            </a:r>
            <a:r>
              <a:rPr sz="1700" dirty="0">
                <a:latin typeface="Cambria"/>
                <a:cs typeface="Cambria"/>
              </a:rPr>
              <a:t>each</a:t>
            </a:r>
            <a:r>
              <a:rPr sz="1700" spc="-10" dirty="0">
                <a:latin typeface="Cambria"/>
                <a:cs typeface="Cambria"/>
              </a:rPr>
              <a:t> training?</a:t>
            </a:r>
            <a:endParaRPr sz="1700" dirty="0">
              <a:latin typeface="Cambria"/>
              <a:cs typeface="Cambria"/>
            </a:endParaRPr>
          </a:p>
          <a:p>
            <a:pPr marL="12700" marR="5080">
              <a:lnSpc>
                <a:spcPct val="130000"/>
              </a:lnSpc>
              <a:spcBef>
                <a:spcPts val="994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2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Visit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‘Home’</a:t>
            </a:r>
            <a:r>
              <a:rPr sz="1700" spc="2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page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700" spc="2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your</a:t>
            </a:r>
            <a:r>
              <a:rPr sz="1700" spc="2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25" dirty="0">
                <a:solidFill>
                  <a:srgbClr val="006FC0"/>
                </a:solidFill>
                <a:latin typeface="Cambria"/>
                <a:cs typeface="Cambria"/>
              </a:rPr>
              <a:t>SIATP</a:t>
            </a:r>
            <a:r>
              <a:rPr sz="1700" spc="2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dashboard</a:t>
            </a:r>
            <a:r>
              <a:rPr sz="1700" spc="2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to</a:t>
            </a:r>
            <a:r>
              <a:rPr sz="1700" spc="2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check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status</a:t>
            </a:r>
            <a:r>
              <a:rPr sz="1700" spc="2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of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each</a:t>
            </a:r>
            <a:r>
              <a:rPr sz="1700" spc="2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training</a:t>
            </a:r>
            <a:r>
              <a:rPr sz="1700" spc="2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module</a:t>
            </a:r>
            <a:r>
              <a:rPr sz="1700" spc="2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and</a:t>
            </a:r>
            <a:r>
              <a:rPr sz="1700" spc="2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download</a:t>
            </a:r>
            <a:r>
              <a:rPr sz="1700" spc="2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the </a:t>
            </a:r>
            <a:r>
              <a:rPr sz="1700" spc="-36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certificate.</a:t>
            </a:r>
            <a:r>
              <a:rPr sz="1700" spc="-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70" dirty="0">
                <a:solidFill>
                  <a:srgbClr val="006FC0"/>
                </a:solidFill>
                <a:latin typeface="Cambria"/>
                <a:cs typeface="Cambria"/>
              </a:rPr>
              <a:t>To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download</a:t>
            </a:r>
            <a:r>
              <a:rPr sz="1700" spc="-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it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in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correct</a:t>
            </a:r>
            <a:r>
              <a:rPr sz="1700" spc="-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format, use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desktop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view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mode.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1700" dirty="0">
                <a:latin typeface="Cambria"/>
                <a:cs typeface="Cambria"/>
              </a:rPr>
              <a:t>Q:</a:t>
            </a:r>
            <a:r>
              <a:rPr sz="1700" spc="-1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What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is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criteria</a:t>
            </a:r>
            <a:r>
              <a:rPr sz="1700" spc="-2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of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-5" dirty="0">
                <a:latin typeface="Cambria"/>
                <a:cs typeface="Cambria"/>
              </a:rPr>
              <a:t>getting </a:t>
            </a:r>
            <a:r>
              <a:rPr sz="1700" dirty="0">
                <a:latin typeface="Cambria"/>
                <a:cs typeface="Cambria"/>
              </a:rPr>
              <a:t>a</a:t>
            </a:r>
            <a:r>
              <a:rPr sz="1700" spc="-5" dirty="0">
                <a:latin typeface="Cambria"/>
                <a:cs typeface="Cambria"/>
              </a:rPr>
              <a:t> certificate</a:t>
            </a:r>
            <a:r>
              <a:rPr sz="1700" spc="-30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for</a:t>
            </a:r>
            <a:r>
              <a:rPr sz="1700" spc="5" dirty="0">
                <a:latin typeface="Cambria"/>
                <a:cs typeface="Cambria"/>
              </a:rPr>
              <a:t> </a:t>
            </a:r>
            <a:r>
              <a:rPr sz="1700" spc="-10" dirty="0">
                <a:latin typeface="Cambria"/>
                <a:cs typeface="Cambria"/>
              </a:rPr>
              <a:t>training?</a:t>
            </a:r>
            <a:endParaRPr sz="17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10"/>
              </a:spcBef>
            </a:pP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A: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70" dirty="0">
                <a:solidFill>
                  <a:srgbClr val="006FC0"/>
                </a:solidFill>
                <a:latin typeface="Cambria"/>
                <a:cs typeface="Cambria"/>
              </a:rPr>
              <a:t>To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qualify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a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training</a:t>
            </a:r>
            <a:r>
              <a:rPr sz="1700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module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and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getting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 a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certificate,</a:t>
            </a:r>
            <a:r>
              <a:rPr sz="1700" spc="-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minimum</a:t>
            </a:r>
            <a:r>
              <a:rPr sz="1700" spc="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10" dirty="0">
                <a:solidFill>
                  <a:srgbClr val="006FC0"/>
                </a:solidFill>
                <a:latin typeface="Cambria"/>
                <a:cs typeface="Cambria"/>
              </a:rPr>
              <a:t>marks</a:t>
            </a:r>
            <a:r>
              <a:rPr sz="1700" spc="-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percentage</a:t>
            </a:r>
            <a:r>
              <a:rPr sz="1700" spc="-2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spc="-5" dirty="0">
                <a:solidFill>
                  <a:srgbClr val="006FC0"/>
                </a:solidFill>
                <a:latin typeface="Cambria"/>
                <a:cs typeface="Cambria"/>
              </a:rPr>
              <a:t>is</a:t>
            </a:r>
            <a:r>
              <a:rPr sz="1700" spc="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700" dirty="0">
                <a:solidFill>
                  <a:srgbClr val="006FC0"/>
                </a:solidFill>
                <a:latin typeface="Cambria"/>
                <a:cs typeface="Cambria"/>
              </a:rPr>
              <a:t>50%.</a:t>
            </a:r>
            <a:endParaRPr sz="17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152" y="82296"/>
            <a:ext cx="12045950" cy="6693534"/>
          </a:xfrm>
          <a:custGeom>
            <a:avLst/>
            <a:gdLst/>
            <a:ahLst/>
            <a:cxnLst/>
            <a:rect l="l" t="t" r="r" b="b"/>
            <a:pathLst>
              <a:path w="12045950" h="6693534">
                <a:moveTo>
                  <a:pt x="0" y="0"/>
                </a:moveTo>
                <a:lnTo>
                  <a:pt x="12045696" y="0"/>
                </a:lnTo>
                <a:lnTo>
                  <a:pt x="12045696" y="6693408"/>
                </a:lnTo>
                <a:lnTo>
                  <a:pt x="0" y="669340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1"/>
          <p:cNvSpPr txBox="1">
            <a:spLocks/>
          </p:cNvSpPr>
          <p:nvPr/>
        </p:nvSpPr>
        <p:spPr>
          <a:xfrm>
            <a:off x="916749" y="131653"/>
            <a:ext cx="8793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pc="-30" dirty="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lang="en-IN" spc="-20" dirty="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lang="en-IN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5" dirty="0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lang="en-IN" spc="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100" dirty="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lang="en-IN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1831814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16939" y="1357648"/>
            <a:ext cx="10060940" cy="350901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b="1" dirty="0">
                <a:latin typeface="Calibri"/>
                <a:cs typeface="Calibri"/>
              </a:rPr>
              <a:t>Q: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How</a:t>
            </a:r>
            <a:r>
              <a:rPr sz="1800" b="1" spc="-10" dirty="0">
                <a:latin typeface="Calibri"/>
                <a:cs typeface="Calibri"/>
              </a:rPr>
              <a:t> to </a:t>
            </a:r>
            <a:r>
              <a:rPr sz="1800" b="1" dirty="0">
                <a:latin typeface="Calibri"/>
                <a:cs typeface="Calibri"/>
              </a:rPr>
              <a:t>access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the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School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Innovation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Ambassador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Training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Program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(SIATP)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Modules?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dirty="0">
                <a:latin typeface="Calibri"/>
                <a:cs typeface="Calibri"/>
              </a:rPr>
              <a:t>A:</a:t>
            </a:r>
            <a:r>
              <a:rPr sz="1800" spc="-5" dirty="0">
                <a:latin typeface="Calibri"/>
                <a:cs typeface="Calibri"/>
              </a:rPr>
              <a:t> Login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with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your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registered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Email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ID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website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u="heavy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https://sia.mic.gov.in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1800" b="1" dirty="0">
                <a:latin typeface="Calibri"/>
                <a:cs typeface="Calibri"/>
              </a:rPr>
              <a:t>Q: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What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is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 Registered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Email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ID?</a:t>
            </a:r>
            <a:endParaRPr sz="1800" dirty="0">
              <a:latin typeface="Calibri"/>
              <a:cs typeface="Calibri"/>
            </a:endParaRPr>
          </a:p>
          <a:p>
            <a:pPr marL="12700" marR="99060">
              <a:lnSpc>
                <a:spcPts val="1939"/>
              </a:lnSpc>
              <a:spcBef>
                <a:spcPts val="1025"/>
              </a:spcBef>
            </a:pPr>
            <a:r>
              <a:rPr sz="1800" dirty="0">
                <a:latin typeface="Calibri"/>
                <a:cs typeface="Calibri"/>
              </a:rPr>
              <a:t>A: </a:t>
            </a:r>
            <a:r>
              <a:rPr sz="1800" spc="-5" dirty="0">
                <a:latin typeface="Calibri"/>
                <a:cs typeface="Calibri"/>
              </a:rPr>
              <a:t>All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teachers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nominated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through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Single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Point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Contact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(SPOC)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are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registered/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nominated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teachers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email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given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during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teacher’s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nomination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registered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email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ID.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800" b="1" dirty="0">
                <a:latin typeface="Calibri"/>
                <a:cs typeface="Calibri"/>
              </a:rPr>
              <a:t>Q: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forgot </a:t>
            </a:r>
            <a:r>
              <a:rPr sz="1800" b="1" spc="-20" dirty="0">
                <a:latin typeface="Calibri"/>
                <a:cs typeface="Calibri"/>
              </a:rPr>
              <a:t>my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registered </a:t>
            </a:r>
            <a:r>
              <a:rPr sz="1800" b="1" spc="-5" dirty="0">
                <a:latin typeface="Calibri"/>
                <a:cs typeface="Calibri"/>
              </a:rPr>
              <a:t>Email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ID.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Can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retrieve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it?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1030"/>
              </a:spcBef>
            </a:pPr>
            <a:r>
              <a:rPr sz="1800" dirty="0">
                <a:latin typeface="Calibri"/>
                <a:cs typeface="Calibri"/>
              </a:rPr>
              <a:t>A: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Contact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SPOC.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SPOCs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details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nominated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teachers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from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their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including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registered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Email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ID.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152" y="82296"/>
            <a:ext cx="12045950" cy="6693534"/>
          </a:xfrm>
          <a:custGeom>
            <a:avLst/>
            <a:gdLst/>
            <a:ahLst/>
            <a:cxnLst/>
            <a:rect l="l" t="t" r="r" b="b"/>
            <a:pathLst>
              <a:path w="12045950" h="6693534">
                <a:moveTo>
                  <a:pt x="0" y="0"/>
                </a:moveTo>
                <a:lnTo>
                  <a:pt x="12045696" y="0"/>
                </a:lnTo>
                <a:lnTo>
                  <a:pt x="12045696" y="6693408"/>
                </a:lnTo>
                <a:lnTo>
                  <a:pt x="0" y="669340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1"/>
          <p:cNvSpPr txBox="1">
            <a:spLocks noGrp="1"/>
          </p:cNvSpPr>
          <p:nvPr>
            <p:ph type="title"/>
          </p:nvPr>
        </p:nvSpPr>
        <p:spPr>
          <a:xfrm>
            <a:off x="916939" y="386520"/>
            <a:ext cx="1027225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u="none" spc="-30" dirty="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sz="4400" u="none" spc="-20" dirty="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sz="4400" u="none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4400" u="none" spc="-5" dirty="0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sz="4400" u="none" spc="1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4400" u="none" spc="-100" dirty="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sz="4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241462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154957"/>
            <a:ext cx="10283825" cy="37560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b="1" dirty="0">
                <a:latin typeface="Calibri"/>
                <a:cs typeface="Calibri"/>
              </a:rPr>
              <a:t>Q: </a:t>
            </a:r>
            <a:r>
              <a:rPr sz="1800" b="1" spc="-5" dirty="0">
                <a:latin typeface="Calibri"/>
                <a:cs typeface="Calibri"/>
              </a:rPr>
              <a:t>SPOC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forgot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their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email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ID, </a:t>
            </a:r>
            <a:r>
              <a:rPr sz="1800" b="1" spc="-5" dirty="0">
                <a:latin typeface="Calibri"/>
                <a:cs typeface="Calibri"/>
              </a:rPr>
              <a:t>what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to </a:t>
            </a:r>
            <a:r>
              <a:rPr sz="1800" b="1" dirty="0">
                <a:latin typeface="Calibri"/>
                <a:cs typeface="Calibri"/>
              </a:rPr>
              <a:t>do?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1025"/>
              </a:spcBef>
            </a:pPr>
            <a:r>
              <a:rPr sz="1800" dirty="0">
                <a:latin typeface="Calibri"/>
                <a:cs typeface="Calibri"/>
              </a:rPr>
              <a:t>A: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SPOC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shall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write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email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their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regional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coordinator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with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following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details.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SIC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ID </a:t>
            </a:r>
            <a:r>
              <a:rPr sz="1800" spc="-5" dirty="0">
                <a:latin typeface="Calibri"/>
                <a:cs typeface="Calibri"/>
              </a:rPr>
              <a:t>(unique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ID </a:t>
            </a:r>
            <a:r>
              <a:rPr sz="1800" spc="-5" dirty="0">
                <a:latin typeface="Calibri"/>
                <a:cs typeface="Calibri"/>
              </a:rPr>
              <a:t>given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by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MIC,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appears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SPOC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login)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or (Name,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Name,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City,</a:t>
            </a:r>
            <a:r>
              <a:rPr lang="en-IN" sz="1800" spc="-30" dirty="0">
                <a:latin typeface="Calibri"/>
                <a:cs typeface="Calibri"/>
              </a:rPr>
              <a:t>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State</a:t>
            </a:r>
            <a:r>
              <a:rPr sz="1800" spc="-5" dirty="0">
                <a:latin typeface="Calibri"/>
                <a:cs typeface="Calibri"/>
              </a:rPr>
              <a:t>).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800" b="1" dirty="0">
                <a:latin typeface="Calibri"/>
                <a:cs typeface="Calibri"/>
              </a:rPr>
              <a:t>Q: Who</a:t>
            </a:r>
            <a:r>
              <a:rPr sz="1800" b="1" spc="-15" dirty="0">
                <a:latin typeface="Calibri"/>
                <a:cs typeface="Calibri"/>
              </a:rPr>
              <a:t> are</a:t>
            </a:r>
            <a:r>
              <a:rPr sz="1800" b="1" dirty="0">
                <a:latin typeface="Calibri"/>
                <a:cs typeface="Calibri"/>
              </a:rPr>
              <a:t> the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regional</a:t>
            </a:r>
            <a:r>
              <a:rPr sz="1800" b="1" spc="-15" dirty="0">
                <a:latin typeface="Calibri"/>
                <a:cs typeface="Calibri"/>
              </a:rPr>
              <a:t> coordinators?</a:t>
            </a:r>
            <a:endParaRPr sz="1800" dirty="0">
              <a:latin typeface="Calibri"/>
              <a:cs typeface="Calibri"/>
            </a:endParaRPr>
          </a:p>
          <a:p>
            <a:pPr marL="12700" marR="264160">
              <a:lnSpc>
                <a:spcPts val="1950"/>
              </a:lnSpc>
              <a:spcBef>
                <a:spcPts val="1019"/>
              </a:spcBef>
            </a:pPr>
            <a:r>
              <a:rPr sz="1800" dirty="0">
                <a:latin typeface="Calibri"/>
                <a:cs typeface="Calibri"/>
              </a:rPr>
              <a:t>A: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Regional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coordinators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are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officers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from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Innovation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Cell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Ministry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Education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managing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four</a:t>
            </a:r>
            <a:r>
              <a:rPr sz="1800" spc="-5" dirty="0">
                <a:latin typeface="Calibri"/>
                <a:cs typeface="Calibri"/>
              </a:rPr>
              <a:t> regions.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more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details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visit the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contact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page: </a:t>
            </a:r>
            <a:r>
              <a:rPr sz="1800" u="heavy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https://sia.mic.gov.in/contact-us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800" b="1" dirty="0">
                <a:latin typeface="Calibri"/>
                <a:cs typeface="Calibri"/>
              </a:rPr>
              <a:t>Q: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What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are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regions?</a:t>
            </a:r>
            <a:endParaRPr sz="1800" dirty="0">
              <a:latin typeface="Calibri"/>
              <a:cs typeface="Calibri"/>
            </a:endParaRPr>
          </a:p>
          <a:p>
            <a:pPr marL="12700" marR="83820">
              <a:lnSpc>
                <a:spcPts val="1939"/>
              </a:lnSpc>
              <a:spcBef>
                <a:spcPts val="1030"/>
              </a:spcBef>
            </a:pPr>
            <a:r>
              <a:rPr sz="1800" dirty="0">
                <a:latin typeface="Calibri"/>
                <a:cs typeface="Calibri"/>
              </a:rPr>
              <a:t>A: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Innovation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Cell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Ministry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Education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segregated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state-wise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clubbed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them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under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four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regions.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Find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more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details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contact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us </a:t>
            </a:r>
            <a:r>
              <a:rPr sz="1800" spc="-5" dirty="0">
                <a:latin typeface="Calibri"/>
                <a:cs typeface="Calibri"/>
              </a:rPr>
              <a:t>page: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u="heavy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https://sia.mic.gov.in/contact-us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152" y="82296"/>
            <a:ext cx="12045950" cy="6693534"/>
          </a:xfrm>
          <a:custGeom>
            <a:avLst/>
            <a:gdLst/>
            <a:ahLst/>
            <a:cxnLst/>
            <a:rect l="l" t="t" r="r" b="b"/>
            <a:pathLst>
              <a:path w="12045950" h="6693534">
                <a:moveTo>
                  <a:pt x="0" y="0"/>
                </a:moveTo>
                <a:lnTo>
                  <a:pt x="12045696" y="0"/>
                </a:lnTo>
                <a:lnTo>
                  <a:pt x="12045696" y="6693408"/>
                </a:lnTo>
                <a:lnTo>
                  <a:pt x="0" y="669340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1"/>
          <p:cNvSpPr txBox="1">
            <a:spLocks/>
          </p:cNvSpPr>
          <p:nvPr/>
        </p:nvSpPr>
        <p:spPr>
          <a:xfrm>
            <a:off x="916939" y="458362"/>
            <a:ext cx="8793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pc="-30">
                <a:solidFill>
                  <a:srgbClr val="C00000"/>
                </a:solidFill>
                <a:latin typeface="Cambria"/>
                <a:cs typeface="Cambria"/>
              </a:rPr>
              <a:t>Frequently </a:t>
            </a:r>
            <a:r>
              <a:rPr lang="en-IN" spc="-20">
                <a:solidFill>
                  <a:srgbClr val="C00000"/>
                </a:solidFill>
                <a:latin typeface="Cambria"/>
                <a:cs typeface="Cambria"/>
              </a:rPr>
              <a:t>Asked</a:t>
            </a:r>
            <a:r>
              <a:rPr lang="en-IN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5">
                <a:solidFill>
                  <a:srgbClr val="C00000"/>
                </a:solidFill>
                <a:latin typeface="Cambria"/>
                <a:cs typeface="Cambria"/>
              </a:rPr>
              <a:t>Questions</a:t>
            </a:r>
            <a:r>
              <a:rPr lang="en-IN" spc="15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lang="en-IN" spc="-100">
                <a:solidFill>
                  <a:srgbClr val="C00000"/>
                </a:solidFill>
                <a:latin typeface="Cambria"/>
                <a:cs typeface="Cambria"/>
              </a:rPr>
              <a:t>(FAQ)</a:t>
            </a:r>
            <a:endParaRPr lang="en-IN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14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7942" y="2273714"/>
            <a:ext cx="687098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 </a:t>
            </a:r>
            <a:endParaRPr lang="en-US" sz="115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" y="66050"/>
            <a:ext cx="2809283" cy="13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23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7757</TotalTime>
  <Words>3912</Words>
  <Application>Microsoft Office PowerPoint</Application>
  <PresentationFormat>Widescreen</PresentationFormat>
  <Paragraphs>750</Paragraphs>
  <Slides>85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8" baseType="lpstr">
      <vt:lpstr>Algerian</vt:lpstr>
      <vt:lpstr>Archivo Black</vt:lpstr>
      <vt:lpstr>Arial</vt:lpstr>
      <vt:lpstr>Arial Black</vt:lpstr>
      <vt:lpstr>Bell MT</vt:lpstr>
      <vt:lpstr>Calibri</vt:lpstr>
      <vt:lpstr>Calibri Light</vt:lpstr>
      <vt:lpstr>Cambria</vt:lpstr>
      <vt:lpstr>Google Sans</vt:lpstr>
      <vt:lpstr>Times New Roman</vt:lpstr>
      <vt:lpstr>Wingdings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Idea ID: 905 Innovation Title: Novel Search &amp; Rescue Robotic systems to save life of victims affected by natural disasters like earthquakes and  landslides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 Thinking &amp; Innovation Skill Subject Books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 Bootcamps for PMSHRI Schools</vt:lpstr>
      <vt:lpstr>Innovation, Design and Entrepreneurship (IDE) Bootcamp </vt:lpstr>
      <vt:lpstr>PowerPoint Presentation</vt:lpstr>
      <vt:lpstr>PowerPoint Presentation</vt:lpstr>
      <vt:lpstr>PowerPoint Presentation</vt:lpstr>
      <vt:lpstr>Thank you  Contact Us for Any Doubts/Queries </vt:lpstr>
      <vt:lpstr>PowerPoint Presentation</vt:lpstr>
      <vt:lpstr>Frequently Asked Questions (FAQ)</vt:lpstr>
      <vt:lpstr>PowerPoint Presentation</vt:lpstr>
      <vt:lpstr>PowerPoint Presentation</vt:lpstr>
      <vt:lpstr>PowerPoint Presentation</vt:lpstr>
      <vt:lpstr>PowerPoint Presentation</vt:lpstr>
      <vt:lpstr>Frequently Asked Questions (FAQ)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Elangovan Kariappan</cp:lastModifiedBy>
  <cp:revision>228</cp:revision>
  <dcterms:created xsi:type="dcterms:W3CDTF">2023-06-30T08:11:25Z</dcterms:created>
  <dcterms:modified xsi:type="dcterms:W3CDTF">2024-07-23T19:12:33Z</dcterms:modified>
</cp:coreProperties>
</file>